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.xml" ContentType="application/vnd.openxmlformats-officedocument.presentationml.slide+xml"/>
  <Override PartName="/ppt/slides/slide16.xml" ContentType="application/vnd.openxmlformats-officedocument.presentationml.slide+xml"/>
  <Override PartName="/ppt/slides/slide18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17.xml" ContentType="application/vnd.openxmlformats-officedocument.presentationml.slide+xml"/>
  <Override PartName="/ppt/slides/slide24.xml" ContentType="application/vnd.openxmlformats-officedocument.presentationml.slide+xml"/>
  <Override PartName="/ppt/slides/slide19.xml" ContentType="application/vnd.openxmlformats-officedocument.presentationml.slide+xml"/>
  <Override PartName="/ppt/slides/slide23.xml" ContentType="application/vnd.openxmlformats-officedocument.presentationml.slide+xml"/>
  <Override PartName="/ppt/slides/slide20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69" d="100"/>
          <a:sy n="69" d="100"/>
        </p:scale>
        <p:origin x="37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4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38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33319C-F00B-4507-AD6F-17A7F71B6E57}" type="datetimeFigureOut">
              <a:rPr lang="en-ZA" smtClean="0"/>
              <a:t>2022/01/26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56BD6E-332F-41AD-9346-903AC69947B6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730454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8E049-3220-D446-94AA-4A1DA0AFD76A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5741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ZA">
              <a:latin typeface="Times New Roma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BD5FF096-C652-C341-B4E4-D58DEB71C5B3}" type="slidenum">
              <a:rPr lang="en-GB"/>
              <a:pPr eaLnBrk="1" hangingPunct="1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0704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91DAF-B283-4F8E-A506-1DA61571338E}" type="datetimeFigureOut">
              <a:rPr lang="en-ZA" smtClean="0"/>
              <a:t>2022/01/26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15F55-6E00-4246-A6C5-2AE168E52B4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26662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91DAF-B283-4F8E-A506-1DA61571338E}" type="datetimeFigureOut">
              <a:rPr lang="en-ZA" smtClean="0"/>
              <a:t>2022/01/26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15F55-6E00-4246-A6C5-2AE168E52B4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729840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91DAF-B283-4F8E-A506-1DA61571338E}" type="datetimeFigureOut">
              <a:rPr lang="en-ZA" smtClean="0"/>
              <a:t>2022/01/26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15F55-6E00-4246-A6C5-2AE168E52B4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999473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lock tower__1.jpg"/>
          <p:cNvPicPr>
            <a:picLocks/>
          </p:cNvPicPr>
          <p:nvPr userDrawn="1"/>
        </p:nvPicPr>
        <p:blipFill rotWithShape="1">
          <a:blip r:embed="rId2"/>
          <a:srcRect l="-53719" t="8729" r="16595"/>
          <a:stretch/>
        </p:blipFill>
        <p:spPr>
          <a:xfrm>
            <a:off x="4992000" y="720000"/>
            <a:ext cx="7200000" cy="5400000"/>
          </a:xfrm>
          <a:prstGeom prst="rect">
            <a:avLst/>
          </a:prstGeom>
        </p:spPr>
      </p:pic>
      <p:sp>
        <p:nvSpPr>
          <p:cNvPr id="7" name="Rectangle 6"/>
          <p:cNvSpPr>
            <a:spLocks/>
          </p:cNvSpPr>
          <p:nvPr userDrawn="1"/>
        </p:nvSpPr>
        <p:spPr>
          <a:xfrm>
            <a:off x="960000" y="720000"/>
            <a:ext cx="7200000" cy="5400000"/>
          </a:xfrm>
          <a:prstGeom prst="rect">
            <a:avLst/>
          </a:prstGeom>
          <a:solidFill>
            <a:srgbClr val="002F8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>
            <a:spLocks noChangeAspect="1"/>
          </p:cNvSpPr>
          <p:nvPr userDrawn="1"/>
        </p:nvSpPr>
        <p:spPr>
          <a:xfrm>
            <a:off x="960000" y="720000"/>
            <a:ext cx="2400000" cy="1800000"/>
          </a:xfrm>
          <a:prstGeom prst="rect">
            <a:avLst/>
          </a:prstGeom>
          <a:solidFill>
            <a:srgbClr val="CF0A2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u="sng"/>
          </a:p>
        </p:txBody>
      </p:sp>
      <p:sp>
        <p:nvSpPr>
          <p:cNvPr id="9" name="Rectangle 8"/>
          <p:cNvSpPr>
            <a:spLocks noChangeAspect="1"/>
          </p:cNvSpPr>
          <p:nvPr userDrawn="1"/>
        </p:nvSpPr>
        <p:spPr>
          <a:xfrm>
            <a:off x="480000" y="360000"/>
            <a:ext cx="2400000" cy="1800000"/>
          </a:xfrm>
          <a:prstGeom prst="rect">
            <a:avLst/>
          </a:prstGeom>
          <a:solidFill>
            <a:srgbClr val="B16E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u="sng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0000" y="720000"/>
            <a:ext cx="1920000" cy="1440000"/>
          </a:xfrm>
          <a:prstGeom prst="rect">
            <a:avLst/>
          </a:prstGeom>
        </p:spPr>
      </p:pic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1443812" y="2864232"/>
            <a:ext cx="6240000" cy="1079999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Heading</a:t>
            </a:r>
            <a:endParaRPr lang="en-US" dirty="0"/>
          </a:p>
        </p:txBody>
      </p:sp>
      <p:sp>
        <p:nvSpPr>
          <p:cNvPr id="20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443812" y="3944231"/>
            <a:ext cx="6240000" cy="1800001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178" indent="0" algn="l">
              <a:buNone/>
              <a:defRPr/>
            </a:lvl2pPr>
            <a:lvl3pPr marL="914355" indent="0" algn="l">
              <a:buNone/>
              <a:defRPr/>
            </a:lvl3pPr>
            <a:lvl4pPr marL="1371532" indent="0" algn="l">
              <a:buNone/>
              <a:defRPr/>
            </a:lvl4pPr>
            <a:lvl5pPr marL="1828709" indent="0" algn="l">
              <a:buNone/>
              <a:defRPr/>
            </a:lvl5pPr>
          </a:lstStyle>
          <a:p>
            <a:pPr lvl="0"/>
            <a:r>
              <a:rPr lang="en-US" dirty="0" smtClean="0"/>
              <a:t>Subheading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4" hasCustomPrompt="1"/>
          </p:nvPr>
        </p:nvSpPr>
        <p:spPr>
          <a:xfrm>
            <a:off x="1443812" y="5024231"/>
            <a:ext cx="6240000" cy="7200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178" indent="0" algn="l">
              <a:buNone/>
              <a:defRPr/>
            </a:lvl2pPr>
            <a:lvl3pPr marL="914355" indent="0" algn="l">
              <a:buNone/>
              <a:defRPr/>
            </a:lvl3pPr>
            <a:lvl4pPr marL="1371532" indent="0" algn="l">
              <a:buNone/>
              <a:defRPr/>
            </a:lvl4pPr>
            <a:lvl5pPr marL="1828709" indent="0" algn="l">
              <a:buNone/>
              <a:defRPr/>
            </a:lvl5pPr>
          </a:lstStyle>
          <a:p>
            <a:pPr lvl="0"/>
            <a:r>
              <a:rPr lang="en-US" dirty="0" smtClean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0335342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/>
          </p:cNvSpPr>
          <p:nvPr userDrawn="1"/>
        </p:nvSpPr>
        <p:spPr>
          <a:xfrm>
            <a:off x="8159999" y="-2"/>
            <a:ext cx="1968005" cy="1476006"/>
          </a:xfrm>
          <a:prstGeom prst="rect">
            <a:avLst/>
          </a:prstGeom>
          <a:solidFill>
            <a:srgbClr val="CF0A2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>
            <a:spLocks noChangeAspect="1"/>
          </p:cNvSpPr>
          <p:nvPr userDrawn="1"/>
        </p:nvSpPr>
        <p:spPr>
          <a:xfrm>
            <a:off x="-4" y="-2"/>
            <a:ext cx="8160000" cy="6120000"/>
          </a:xfrm>
          <a:prstGeom prst="rect">
            <a:avLst/>
          </a:prstGeom>
          <a:solidFill>
            <a:srgbClr val="002F8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09603" y="1629004"/>
            <a:ext cx="6940795" cy="1800000"/>
          </a:xfrm>
        </p:spPr>
        <p:txBody>
          <a:bodyPr anchor="b" anchorCtr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Thank 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174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91DAF-B283-4F8E-A506-1DA61571338E}" type="datetimeFigureOut">
              <a:rPr lang="en-ZA" smtClean="0"/>
              <a:t>2022/01/26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15F55-6E00-4246-A6C5-2AE168E52B4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82178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91DAF-B283-4F8E-A506-1DA61571338E}" type="datetimeFigureOut">
              <a:rPr lang="en-ZA" smtClean="0"/>
              <a:t>2022/01/26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15F55-6E00-4246-A6C5-2AE168E52B4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71547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91DAF-B283-4F8E-A506-1DA61571338E}" type="datetimeFigureOut">
              <a:rPr lang="en-ZA" smtClean="0"/>
              <a:t>2022/01/26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15F55-6E00-4246-A6C5-2AE168E52B4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406010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91DAF-B283-4F8E-A506-1DA61571338E}" type="datetimeFigureOut">
              <a:rPr lang="en-ZA" smtClean="0"/>
              <a:t>2022/01/26</a:t>
            </a:fld>
            <a:endParaRPr lang="en-Z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15F55-6E00-4246-A6C5-2AE168E52B4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2406109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91DAF-B283-4F8E-A506-1DA61571338E}" type="datetimeFigureOut">
              <a:rPr lang="en-ZA" smtClean="0"/>
              <a:t>2022/01/26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15F55-6E00-4246-A6C5-2AE168E52B4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289756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91DAF-B283-4F8E-A506-1DA61571338E}" type="datetimeFigureOut">
              <a:rPr lang="en-ZA" smtClean="0"/>
              <a:t>2022/01/26</a:t>
            </a:fld>
            <a:endParaRPr lang="en-Z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15F55-6E00-4246-A6C5-2AE168E52B4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64777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91DAF-B283-4F8E-A506-1DA61571338E}" type="datetimeFigureOut">
              <a:rPr lang="en-ZA" smtClean="0"/>
              <a:t>2022/01/26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15F55-6E00-4246-A6C5-2AE168E52B4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85960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91DAF-B283-4F8E-A506-1DA61571338E}" type="datetimeFigureOut">
              <a:rPr lang="en-ZA" smtClean="0"/>
              <a:t>2022/01/26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15F55-6E00-4246-A6C5-2AE168E52B4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97216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E91DAF-B283-4F8E-A506-1DA61571338E}" type="datetimeFigureOut">
              <a:rPr lang="en-ZA" smtClean="0"/>
              <a:t>2022/01/26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A15F55-6E00-4246-A6C5-2AE168E52B4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09167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openxmlformats.org/officeDocument/2006/relationships/image" Target="../media/image7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image" Target="../media/image16.jpe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8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575881" y="2306589"/>
            <a:ext cx="5267404" cy="1689700"/>
          </a:xfrm>
        </p:spPr>
        <p:txBody>
          <a:bodyPr>
            <a:noAutofit/>
          </a:bodyPr>
          <a:lstStyle/>
          <a:p>
            <a:r>
              <a:rPr lang="en-GB" sz="2400" dirty="0">
                <a:latin typeface="Arial" charset="0"/>
              </a:rPr>
              <a:t>HARMONISED TOURIST GUIDING IN SOUTHERN AFRICA</a:t>
            </a:r>
            <a:endParaRPr lang="en-US" sz="240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2606858" y="4631377"/>
            <a:ext cx="4680000" cy="1112852"/>
          </a:xfrm>
        </p:spPr>
        <p:txBody>
          <a:bodyPr/>
          <a:lstStyle/>
          <a:p>
            <a:r>
              <a:rPr lang="en-US" dirty="0" smtClean="0"/>
              <a:t>University of Pretoria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Phase IV (2015-2016)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29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450074"/>
            <a:ext cx="8229600" cy="4907865"/>
          </a:xfrm>
        </p:spPr>
        <p:txBody>
          <a:bodyPr>
            <a:normAutofit/>
          </a:bodyPr>
          <a:lstStyle/>
          <a:p>
            <a:r>
              <a:rPr lang="en-US" sz="2400" dirty="0"/>
              <a:t>One pertinent study* has identified five very useful principles for developing a tourist guide certification </a:t>
            </a:r>
            <a:r>
              <a:rPr lang="en-US" sz="2400" dirty="0" err="1"/>
              <a:t>programme</a:t>
            </a:r>
            <a:r>
              <a:rPr lang="en-US" sz="2400" dirty="0"/>
              <a:t>: </a:t>
            </a:r>
            <a:endParaRPr lang="en-ZA" sz="2400" dirty="0"/>
          </a:p>
          <a:p>
            <a:pPr lvl="1"/>
            <a:r>
              <a:rPr lang="en-ZA" sz="2000" dirty="0"/>
              <a:t>c</a:t>
            </a:r>
            <a:r>
              <a:rPr lang="en-US" sz="2000" dirty="0" err="1"/>
              <a:t>onduct</a:t>
            </a:r>
            <a:r>
              <a:rPr lang="en-US" sz="2000" dirty="0"/>
              <a:t> research to determine the need and demand for a </a:t>
            </a:r>
            <a:r>
              <a:rPr lang="en-US" sz="2000" dirty="0" err="1"/>
              <a:t>programme</a:t>
            </a:r>
            <a:r>
              <a:rPr lang="en-US" sz="2000" dirty="0"/>
              <a:t>; </a:t>
            </a:r>
            <a:endParaRPr lang="en-ZA" sz="2000" dirty="0"/>
          </a:p>
          <a:p>
            <a:pPr lvl="1"/>
            <a:r>
              <a:rPr lang="en-US" sz="2000" dirty="0"/>
              <a:t>ensure representation and consultation with all key stakeholder groups; </a:t>
            </a:r>
            <a:endParaRPr lang="en-ZA" sz="2000" dirty="0"/>
          </a:p>
          <a:p>
            <a:pPr lvl="1"/>
            <a:r>
              <a:rPr lang="en-US" sz="2000" dirty="0"/>
              <a:t>develop clear </a:t>
            </a:r>
            <a:r>
              <a:rPr lang="en-US" sz="2000" dirty="0" err="1"/>
              <a:t>programme</a:t>
            </a:r>
            <a:r>
              <a:rPr lang="en-US" sz="2000" dirty="0"/>
              <a:t> aims, objectives and project documentation and establish </a:t>
            </a:r>
            <a:r>
              <a:rPr lang="en-US" sz="2000" dirty="0" err="1"/>
              <a:t>programme</a:t>
            </a:r>
            <a:r>
              <a:rPr lang="en-US" sz="2000" dirty="0"/>
              <a:t> ownership;</a:t>
            </a:r>
            <a:endParaRPr lang="en-ZA" sz="2000" dirty="0"/>
          </a:p>
          <a:p>
            <a:pPr lvl="1"/>
            <a:r>
              <a:rPr lang="en-US" sz="2000" dirty="0"/>
              <a:t>secure sufficient funding for </a:t>
            </a:r>
            <a:r>
              <a:rPr lang="en-US" sz="2000" dirty="0" err="1"/>
              <a:t>programme</a:t>
            </a:r>
            <a:r>
              <a:rPr lang="en-US" sz="2000" dirty="0"/>
              <a:t> development and implementation; and </a:t>
            </a:r>
            <a:endParaRPr lang="en-ZA" sz="2000" dirty="0"/>
          </a:p>
          <a:p>
            <a:pPr lvl="1"/>
            <a:r>
              <a:rPr lang="en-GB" sz="2000" dirty="0"/>
              <a:t>establish a realistic and flexible timeframe for programme development and implementation.</a:t>
            </a:r>
            <a:r>
              <a:rPr lang="en-GB" sz="2000" baseline="30000" dirty="0"/>
              <a:t> </a:t>
            </a:r>
          </a:p>
          <a:p>
            <a:pPr marL="457177" lvl="1" indent="0">
              <a:buNone/>
            </a:pPr>
            <a:endParaRPr lang="en-GB" sz="2000" baseline="300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400" dirty="0"/>
              <a:t>Black, R. and Ham, S. (2005). “Improving the Quality of Tour Guiding: Towards a Model for </a:t>
            </a:r>
          </a:p>
          <a:p>
            <a:pPr marL="457177" lvl="1" indent="0">
              <a:buNone/>
            </a:pPr>
            <a:r>
              <a:rPr lang="en-GB" sz="1400" dirty="0"/>
              <a:t>      Tour Guide Certification”, in  </a:t>
            </a:r>
            <a:r>
              <a:rPr lang="en-GB" sz="1400" i="1" dirty="0"/>
              <a:t>Journal of Ecotourism, 4</a:t>
            </a:r>
            <a:r>
              <a:rPr lang="en-GB" sz="1400" dirty="0"/>
              <a:t> (3), pp.  178-195. </a:t>
            </a:r>
          </a:p>
          <a:p>
            <a:pPr marL="457177" lvl="1" indent="0">
              <a:buNone/>
            </a:pPr>
            <a:endParaRPr lang="en-US" sz="20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090384" y="510900"/>
            <a:ext cx="4442344" cy="706622"/>
          </a:xfrm>
          <a:prstGeom prst="rect">
            <a:avLst/>
          </a:prstGeom>
          <a:solidFill>
            <a:srgbClr val="FF0000"/>
          </a:solidFill>
          <a:ln w="19050" cmpd="sng">
            <a:solidFill>
              <a:srgbClr val="002F87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2F87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/>
              <a:t>Literature review</a:t>
            </a:r>
          </a:p>
        </p:txBody>
      </p:sp>
    </p:spTree>
    <p:extLst>
      <p:ext uri="{BB962C8B-B14F-4D97-AF65-F5344CB8AC3E}">
        <p14:creationId xmlns:p14="http://schemas.microsoft.com/office/powerpoint/2010/main" val="2360855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3"/>
            <a:ext cx="8229600" cy="5095459"/>
          </a:xfrm>
        </p:spPr>
        <p:txBody>
          <a:bodyPr>
            <a:normAutofit/>
          </a:bodyPr>
          <a:lstStyle/>
          <a:p>
            <a:r>
              <a:rPr lang="en-US" dirty="0" smtClean="0"/>
              <a:t>Research methods consisted of:</a:t>
            </a:r>
          </a:p>
          <a:p>
            <a:pPr lvl="1"/>
            <a:r>
              <a:rPr lang="en-US" dirty="0" smtClean="0"/>
              <a:t>Secondary literature survey</a:t>
            </a:r>
          </a:p>
          <a:p>
            <a:pPr lvl="1"/>
            <a:r>
              <a:rPr lang="en-US" dirty="0" smtClean="0"/>
              <a:t>Data collection: questionnaires, surveys and interviews</a:t>
            </a:r>
            <a:endParaRPr lang="en-US" dirty="0"/>
          </a:p>
          <a:p>
            <a:r>
              <a:rPr lang="en-US" dirty="0" smtClean="0"/>
              <a:t>Data analysis mainly consisted of </a:t>
            </a:r>
            <a:r>
              <a:rPr lang="en-GB" dirty="0" smtClean="0"/>
              <a:t>assessment of international best practice </a:t>
            </a:r>
            <a:r>
              <a:rPr lang="en-GB" dirty="0"/>
              <a:t>for </a:t>
            </a:r>
            <a:r>
              <a:rPr lang="en-GB" dirty="0" smtClean="0"/>
              <a:t>its applicability </a:t>
            </a:r>
            <a:r>
              <a:rPr lang="en-GB" dirty="0"/>
              <a:t>and relevance to the </a:t>
            </a:r>
            <a:r>
              <a:rPr lang="en-GB" dirty="0" smtClean="0"/>
              <a:t>southern </a:t>
            </a:r>
            <a:r>
              <a:rPr lang="en-GB" dirty="0"/>
              <a:t>African context</a:t>
            </a:r>
            <a:r>
              <a:rPr lang="en-ZA" dirty="0"/>
              <a:t> </a:t>
            </a:r>
            <a:endParaRPr lang="en-ZA" dirty="0" smtClean="0"/>
          </a:p>
          <a:p>
            <a:r>
              <a:rPr lang="en-ZA" dirty="0" smtClean="0"/>
              <a:t>Ethical aspects – Letter of Informed Consent</a:t>
            </a:r>
            <a:endParaRPr lang="en-US" dirty="0" smtClean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981200" y="510900"/>
            <a:ext cx="6216556" cy="706622"/>
          </a:xfrm>
          <a:prstGeom prst="rect">
            <a:avLst/>
          </a:prstGeom>
          <a:solidFill>
            <a:srgbClr val="FF0000"/>
          </a:solidFill>
          <a:ln w="19050" cmpd="sng">
            <a:solidFill>
              <a:srgbClr val="002F87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2F87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/>
              <a:t>Research methodology</a:t>
            </a:r>
          </a:p>
        </p:txBody>
      </p:sp>
    </p:spTree>
    <p:extLst>
      <p:ext uri="{BB962C8B-B14F-4D97-AF65-F5344CB8AC3E}">
        <p14:creationId xmlns:p14="http://schemas.microsoft.com/office/powerpoint/2010/main" val="912741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178" lvl="1" indent="-457178">
              <a:buFont typeface="Arial"/>
              <a:buChar char="•"/>
            </a:pPr>
            <a:r>
              <a:rPr lang="en-GB" sz="3200" dirty="0"/>
              <a:t>Looked at how tourist guides are trained and registered in cross-border or trans-regional contexts</a:t>
            </a:r>
            <a:r>
              <a:rPr lang="en-GB" dirty="0" smtClean="0"/>
              <a:t>:  </a:t>
            </a:r>
          </a:p>
          <a:p>
            <a:pPr lvl="1"/>
            <a:r>
              <a:rPr lang="en-GB" dirty="0"/>
              <a:t>W</a:t>
            </a:r>
            <a:r>
              <a:rPr lang="en-GB" dirty="0" smtClean="0"/>
              <a:t>hat </a:t>
            </a:r>
            <a:r>
              <a:rPr lang="en-GB" dirty="0"/>
              <a:t>content is included in training </a:t>
            </a:r>
            <a:r>
              <a:rPr lang="en-GB" dirty="0" smtClean="0"/>
              <a:t>manuals</a:t>
            </a:r>
          </a:p>
          <a:p>
            <a:pPr lvl="1"/>
            <a:r>
              <a:rPr lang="en-GB" dirty="0" smtClean="0"/>
              <a:t>Registration procedures for </a:t>
            </a:r>
            <a:r>
              <a:rPr lang="en-GB" dirty="0"/>
              <a:t>tourist guides </a:t>
            </a:r>
            <a:endParaRPr lang="en-GB" dirty="0" smtClean="0"/>
          </a:p>
          <a:p>
            <a:pPr lvl="1"/>
            <a:r>
              <a:rPr lang="en-GB" dirty="0" smtClean="0"/>
              <a:t>Monitoring of tourist guides</a:t>
            </a:r>
            <a:endParaRPr lang="en-US" dirty="0" smtClean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981200" y="510900"/>
            <a:ext cx="6707875" cy="706622"/>
          </a:xfrm>
          <a:prstGeom prst="rect">
            <a:avLst/>
          </a:prstGeom>
          <a:solidFill>
            <a:srgbClr val="FF0000"/>
          </a:solidFill>
          <a:ln w="19050" cmpd="sng">
            <a:solidFill>
              <a:srgbClr val="002F87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2F87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/>
              <a:t>International best practice</a:t>
            </a:r>
          </a:p>
        </p:txBody>
      </p:sp>
    </p:spTree>
    <p:extLst>
      <p:ext uri="{BB962C8B-B14F-4D97-AF65-F5344CB8AC3E}">
        <p14:creationId xmlns:p14="http://schemas.microsoft.com/office/powerpoint/2010/main" val="3130045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2196190" y="1519863"/>
          <a:ext cx="7898604" cy="4842027"/>
        </p:xfrm>
        <a:graphic>
          <a:graphicData uri="http://schemas.openxmlformats.org/drawingml/2006/table">
            <a:tbl>
              <a:tblPr firstRow="1" firstCol="1" bandRow="1"/>
              <a:tblGrid>
                <a:gridCol w="19553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86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99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746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87529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Content in tourist guide training syllabi</a:t>
                      </a:r>
                      <a:endParaRPr lang="en-ZA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65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Content</a:t>
                      </a:r>
                      <a:endParaRPr lang="en-ZA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European Union</a:t>
                      </a:r>
                      <a:endParaRPr lang="en-Z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India</a:t>
                      </a:r>
                      <a:endParaRPr lang="en-Z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East African Community</a:t>
                      </a:r>
                      <a:endParaRPr lang="en-Z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6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4588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Theoretical knowledge, like: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History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Geography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Culture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2200" dirty="0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  <a:ea typeface="Times New Roman" panose="02020603050405020304" pitchFamily="18" charset="0"/>
                          <a:cs typeface="Wingdings" panose="05000000000000000000" pitchFamily="2" charset="2"/>
                        </a:rPr>
                        <a:t> </a:t>
                      </a:r>
                      <a:endParaRPr lang="en-ZA" sz="1200" dirty="0">
                        <a:solidFill>
                          <a:srgbClr val="000000"/>
                        </a:solidFill>
                        <a:effectLst/>
                        <a:latin typeface="Wingdings" panose="05000000000000000000" pitchFamily="2" charset="2"/>
                        <a:ea typeface="Calibri" panose="020F0502020204030204" pitchFamily="34" charset="0"/>
                        <a:cs typeface="Wingdings" panose="05000000000000000000" pitchFamily="2" charset="2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800" dirty="0" smtClean="0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  <a:ea typeface="Times New Roman" panose="02020603050405020304" pitchFamily="18" charset="0"/>
                          <a:cs typeface="Wingdings" panose="05000000000000000000" pitchFamily="2" charset="2"/>
                        </a:rPr>
                        <a:t>þ</a:t>
                      </a:r>
                      <a:r>
                        <a:rPr lang="en-ZA" sz="2400" dirty="0" smtClean="0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  <a:ea typeface="Times New Roman" panose="02020603050405020304" pitchFamily="18" charset="0"/>
                          <a:cs typeface="Wingdings" panose="05000000000000000000" pitchFamily="2" charset="2"/>
                        </a:rPr>
                        <a:t> </a:t>
                      </a:r>
                      <a:endParaRPr lang="en-ZA" sz="1200" dirty="0">
                        <a:solidFill>
                          <a:srgbClr val="000000"/>
                        </a:solidFill>
                        <a:effectLst/>
                        <a:latin typeface="Wingdings" panose="05000000000000000000" pitchFamily="2" charset="2"/>
                        <a:ea typeface="Calibri" panose="020F0502020204030204" pitchFamily="34" charset="0"/>
                        <a:cs typeface="Wingdings" panose="05000000000000000000" pitchFamily="2" charset="2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F87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ZA" sz="1200" dirty="0">
                        <a:solidFill>
                          <a:srgbClr val="000000"/>
                        </a:solidFill>
                        <a:effectLst/>
                        <a:latin typeface="Wingdings" panose="05000000000000000000" pitchFamily="2" charset="2"/>
                        <a:ea typeface="Calibri" panose="020F0502020204030204" pitchFamily="34" charset="0"/>
                        <a:cs typeface="Wingdings" panose="05000000000000000000" pitchFamily="2" charset="2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ZA" sz="1200" dirty="0">
                        <a:solidFill>
                          <a:srgbClr val="000000"/>
                        </a:solidFill>
                        <a:effectLst/>
                        <a:latin typeface="Wingdings" panose="05000000000000000000" pitchFamily="2" charset="2"/>
                        <a:ea typeface="Calibri" panose="020F0502020204030204" pitchFamily="34" charset="0"/>
                        <a:cs typeface="Wingdings" panose="05000000000000000000" pitchFamily="2" charset="2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800" dirty="0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  <a:ea typeface="Times New Roman" panose="02020603050405020304" pitchFamily="18" charset="0"/>
                          <a:cs typeface="Wingdings" panose="05000000000000000000" pitchFamily="2" charset="2"/>
                        </a:rPr>
                        <a:t>þ</a:t>
                      </a:r>
                      <a:endParaRPr lang="en-ZA" sz="1200" dirty="0">
                        <a:solidFill>
                          <a:srgbClr val="000000"/>
                        </a:solidFill>
                        <a:effectLst/>
                        <a:latin typeface="Wingdings" panose="05000000000000000000" pitchFamily="2" charset="2"/>
                        <a:ea typeface="Calibri" panose="020F0502020204030204" pitchFamily="34" charset="0"/>
                        <a:cs typeface="Wingdings" panose="05000000000000000000" pitchFamily="2" charset="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F87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800" dirty="0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  <a:ea typeface="Times New Roman" panose="02020603050405020304" pitchFamily="18" charset="0"/>
                          <a:cs typeface="Wingdings" panose="05000000000000000000" pitchFamily="2" charset="2"/>
                        </a:rPr>
                        <a:t>þ</a:t>
                      </a:r>
                      <a:endParaRPr lang="en-ZA" sz="1200" dirty="0">
                        <a:solidFill>
                          <a:srgbClr val="000000"/>
                        </a:solidFill>
                        <a:effectLst/>
                        <a:latin typeface="Wingdings" panose="05000000000000000000" pitchFamily="2" charset="2"/>
                        <a:ea typeface="Calibri" panose="020F0502020204030204" pitchFamily="34" charset="0"/>
                        <a:cs typeface="Wingdings" panose="05000000000000000000" pitchFamily="2" charset="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F87">
                        <a:alpha val="6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67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Guiding skills, like: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Presentation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Group Management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First Aid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ZA" sz="1200" dirty="0">
                        <a:solidFill>
                          <a:srgbClr val="000000"/>
                        </a:solidFill>
                        <a:effectLst/>
                        <a:latin typeface="Wingdings" panose="05000000000000000000" pitchFamily="2" charset="2"/>
                        <a:ea typeface="Calibri" panose="020F0502020204030204" pitchFamily="34" charset="0"/>
                        <a:cs typeface="Wingdings" panose="05000000000000000000" pitchFamily="2" charset="2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800" dirty="0" smtClean="0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  <a:ea typeface="Times New Roman" panose="02020603050405020304" pitchFamily="18" charset="0"/>
                          <a:cs typeface="Wingdings" panose="05000000000000000000" pitchFamily="2" charset="2"/>
                        </a:rPr>
                        <a:t>þ</a:t>
                      </a:r>
                      <a:r>
                        <a:rPr lang="en-ZA" sz="2400" dirty="0" smtClean="0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  <a:ea typeface="Times New Roman" panose="02020603050405020304" pitchFamily="18" charset="0"/>
                          <a:cs typeface="Wingdings" panose="05000000000000000000" pitchFamily="2" charset="2"/>
                        </a:rPr>
                        <a:t> </a:t>
                      </a:r>
                      <a:endParaRPr lang="en-ZA" sz="1200" dirty="0">
                        <a:solidFill>
                          <a:srgbClr val="000000"/>
                        </a:solidFill>
                        <a:effectLst/>
                        <a:latin typeface="Wingdings" panose="05000000000000000000" pitchFamily="2" charset="2"/>
                        <a:ea typeface="Calibri" panose="020F0502020204030204" pitchFamily="34" charset="0"/>
                        <a:cs typeface="Wingdings" panose="05000000000000000000" pitchFamily="2" charset="2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F87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ZA" sz="1200" dirty="0">
                        <a:solidFill>
                          <a:srgbClr val="000000"/>
                        </a:solidFill>
                        <a:effectLst/>
                        <a:latin typeface="Wingdings" panose="05000000000000000000" pitchFamily="2" charset="2"/>
                        <a:ea typeface="Calibri" panose="020F0502020204030204" pitchFamily="34" charset="0"/>
                        <a:cs typeface="Wingdings" panose="05000000000000000000" pitchFamily="2" charset="2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800" dirty="0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  <a:ea typeface="Times New Roman" panose="02020603050405020304" pitchFamily="18" charset="0"/>
                          <a:cs typeface="Wingdings" panose="05000000000000000000" pitchFamily="2" charset="2"/>
                        </a:rPr>
                        <a:t>þ</a:t>
                      </a:r>
                      <a:endParaRPr lang="en-ZA" sz="1200" dirty="0">
                        <a:solidFill>
                          <a:srgbClr val="000000"/>
                        </a:solidFill>
                        <a:effectLst/>
                        <a:latin typeface="Wingdings" panose="05000000000000000000" pitchFamily="2" charset="2"/>
                        <a:ea typeface="Calibri" panose="020F0502020204030204" pitchFamily="34" charset="0"/>
                        <a:cs typeface="Wingdings" panose="05000000000000000000" pitchFamily="2" charset="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F87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800" dirty="0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  <a:ea typeface="Times New Roman" panose="02020603050405020304" pitchFamily="18" charset="0"/>
                          <a:cs typeface="Wingdings" panose="05000000000000000000" pitchFamily="2" charset="2"/>
                        </a:rPr>
                        <a:t>þ</a:t>
                      </a:r>
                      <a:endParaRPr lang="en-ZA" sz="1200" dirty="0">
                        <a:solidFill>
                          <a:srgbClr val="000000"/>
                        </a:solidFill>
                        <a:effectLst/>
                        <a:latin typeface="Wingdings" panose="05000000000000000000" pitchFamily="2" charset="2"/>
                        <a:ea typeface="Calibri" panose="020F0502020204030204" pitchFamily="34" charset="0"/>
                        <a:cs typeface="Wingdings" panose="05000000000000000000" pitchFamily="2" charset="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F87">
                        <a:alpha val="6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37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Written assessment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800" dirty="0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  <a:ea typeface="Times New Roman" panose="02020603050405020304" pitchFamily="18" charset="0"/>
                          <a:cs typeface="Wingdings" panose="05000000000000000000" pitchFamily="2" charset="2"/>
                        </a:rPr>
                        <a:t>þ</a:t>
                      </a:r>
                      <a:endParaRPr lang="en-ZA" sz="1200" dirty="0">
                        <a:solidFill>
                          <a:srgbClr val="000000"/>
                        </a:solidFill>
                        <a:effectLst/>
                        <a:latin typeface="Wingdings" panose="05000000000000000000" pitchFamily="2" charset="2"/>
                        <a:ea typeface="Calibri" panose="020F0502020204030204" pitchFamily="34" charset="0"/>
                        <a:cs typeface="Wingdings" panose="05000000000000000000" pitchFamily="2" charset="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F87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800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  <a:ea typeface="Times New Roman" panose="02020603050405020304" pitchFamily="18" charset="0"/>
                          <a:cs typeface="Wingdings" panose="05000000000000000000" pitchFamily="2" charset="2"/>
                        </a:rPr>
                        <a:t>þ</a:t>
                      </a:r>
                      <a:endParaRPr lang="en-ZA" sz="1200">
                        <a:solidFill>
                          <a:srgbClr val="000000"/>
                        </a:solidFill>
                        <a:effectLst/>
                        <a:latin typeface="Wingdings" panose="05000000000000000000" pitchFamily="2" charset="2"/>
                        <a:ea typeface="Calibri" panose="020F0502020204030204" pitchFamily="34" charset="0"/>
                        <a:cs typeface="Wingdings" panose="05000000000000000000" pitchFamily="2" charset="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F87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800" dirty="0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  <a:ea typeface="Times New Roman" panose="02020603050405020304" pitchFamily="18" charset="0"/>
                          <a:cs typeface="Wingdings" panose="05000000000000000000" pitchFamily="2" charset="2"/>
                        </a:rPr>
                        <a:t>þ</a:t>
                      </a:r>
                      <a:endParaRPr lang="en-ZA" sz="1200" dirty="0">
                        <a:solidFill>
                          <a:srgbClr val="000000"/>
                        </a:solidFill>
                        <a:effectLst/>
                        <a:latin typeface="Wingdings" panose="05000000000000000000" pitchFamily="2" charset="2"/>
                        <a:ea typeface="Calibri" panose="020F0502020204030204" pitchFamily="34" charset="0"/>
                        <a:cs typeface="Wingdings" panose="05000000000000000000" pitchFamily="2" charset="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F87">
                        <a:alpha val="6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835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Practical </a:t>
                      </a:r>
                      <a:r>
                        <a:rPr lang="en-GB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assessment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800" dirty="0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  <a:ea typeface="Times New Roman" panose="02020603050405020304" pitchFamily="18" charset="0"/>
                          <a:cs typeface="Wingdings" panose="05000000000000000000" pitchFamily="2" charset="2"/>
                        </a:rPr>
                        <a:t>þ</a:t>
                      </a:r>
                      <a:endParaRPr lang="en-ZA" sz="1200" dirty="0">
                        <a:solidFill>
                          <a:srgbClr val="000000"/>
                        </a:solidFill>
                        <a:effectLst/>
                        <a:latin typeface="Wingdings" panose="05000000000000000000" pitchFamily="2" charset="2"/>
                        <a:ea typeface="Calibri" panose="020F0502020204030204" pitchFamily="34" charset="0"/>
                        <a:cs typeface="Wingdings" panose="05000000000000000000" pitchFamily="2" charset="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F87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800" dirty="0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  <a:ea typeface="Times New Roman" panose="02020603050405020304" pitchFamily="18" charset="0"/>
                          <a:cs typeface="Wingdings" panose="05000000000000000000" pitchFamily="2" charset="2"/>
                        </a:rPr>
                        <a:t>þ</a:t>
                      </a:r>
                      <a:endParaRPr lang="en-ZA" sz="1200" dirty="0">
                        <a:solidFill>
                          <a:srgbClr val="000000"/>
                        </a:solidFill>
                        <a:effectLst/>
                        <a:latin typeface="Wingdings" panose="05000000000000000000" pitchFamily="2" charset="2"/>
                        <a:ea typeface="Calibri" panose="020F0502020204030204" pitchFamily="34" charset="0"/>
                        <a:cs typeface="Wingdings" panose="05000000000000000000" pitchFamily="2" charset="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F87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800" dirty="0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  <a:ea typeface="Times New Roman" panose="02020603050405020304" pitchFamily="18" charset="0"/>
                          <a:cs typeface="Wingdings" panose="05000000000000000000" pitchFamily="2" charset="2"/>
                        </a:rPr>
                        <a:t>þ</a:t>
                      </a:r>
                      <a:endParaRPr lang="en-ZA" sz="1200" dirty="0">
                        <a:solidFill>
                          <a:srgbClr val="000000"/>
                        </a:solidFill>
                        <a:effectLst/>
                        <a:latin typeface="Wingdings" panose="05000000000000000000" pitchFamily="2" charset="2"/>
                        <a:ea typeface="Calibri" panose="020F0502020204030204" pitchFamily="34" charset="0"/>
                        <a:cs typeface="Wingdings" panose="05000000000000000000" pitchFamily="2" charset="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F87">
                        <a:alpha val="6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37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Registration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800" dirty="0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  <a:ea typeface="Times New Roman" panose="02020603050405020304" pitchFamily="18" charset="0"/>
                          <a:cs typeface="Wingdings" panose="05000000000000000000" pitchFamily="2" charset="2"/>
                        </a:rPr>
                        <a:t>þ</a:t>
                      </a:r>
                      <a:endParaRPr lang="en-ZA" sz="1200" dirty="0">
                        <a:solidFill>
                          <a:srgbClr val="000000"/>
                        </a:solidFill>
                        <a:effectLst/>
                        <a:latin typeface="Wingdings" panose="05000000000000000000" pitchFamily="2" charset="2"/>
                        <a:ea typeface="Calibri" panose="020F0502020204030204" pitchFamily="34" charset="0"/>
                        <a:cs typeface="Wingdings" panose="05000000000000000000" pitchFamily="2" charset="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F87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800" dirty="0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  <a:ea typeface="Times New Roman" panose="02020603050405020304" pitchFamily="18" charset="0"/>
                          <a:cs typeface="Wingdings" panose="05000000000000000000" pitchFamily="2" charset="2"/>
                        </a:rPr>
                        <a:t>þ</a:t>
                      </a:r>
                      <a:endParaRPr lang="en-ZA" sz="1200" dirty="0">
                        <a:solidFill>
                          <a:srgbClr val="000000"/>
                        </a:solidFill>
                        <a:effectLst/>
                        <a:latin typeface="Wingdings" panose="05000000000000000000" pitchFamily="2" charset="2"/>
                        <a:ea typeface="Calibri" panose="020F0502020204030204" pitchFamily="34" charset="0"/>
                        <a:cs typeface="Wingdings" panose="05000000000000000000" pitchFamily="2" charset="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F87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800" dirty="0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  <a:ea typeface="Times New Roman" panose="02020603050405020304" pitchFamily="18" charset="0"/>
                          <a:cs typeface="Wingdings" panose="05000000000000000000" pitchFamily="2" charset="2"/>
                        </a:rPr>
                        <a:t>þ</a:t>
                      </a:r>
                      <a:endParaRPr lang="en-ZA" sz="1200" dirty="0">
                        <a:solidFill>
                          <a:srgbClr val="000000"/>
                        </a:solidFill>
                        <a:effectLst/>
                        <a:latin typeface="Wingdings" panose="05000000000000000000" pitchFamily="2" charset="2"/>
                        <a:ea typeface="Calibri" panose="020F0502020204030204" pitchFamily="34" charset="0"/>
                        <a:cs typeface="Wingdings" panose="05000000000000000000" pitchFamily="2" charset="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F87">
                        <a:alpha val="6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835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Reregistration after a certain period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800" dirty="0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  <a:ea typeface="Times New Roman" panose="02020603050405020304" pitchFamily="18" charset="0"/>
                          <a:cs typeface="Wingdings" panose="05000000000000000000" pitchFamily="2" charset="2"/>
                        </a:rPr>
                        <a:t>þ</a:t>
                      </a:r>
                      <a:endParaRPr lang="en-ZA" sz="1200" dirty="0">
                        <a:solidFill>
                          <a:srgbClr val="000000"/>
                        </a:solidFill>
                        <a:effectLst/>
                        <a:latin typeface="Wingdings" panose="05000000000000000000" pitchFamily="2" charset="2"/>
                        <a:ea typeface="Calibri" panose="020F0502020204030204" pitchFamily="34" charset="0"/>
                        <a:cs typeface="Wingdings" panose="05000000000000000000" pitchFamily="2" charset="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F87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800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  <a:ea typeface="Times New Roman" panose="02020603050405020304" pitchFamily="18" charset="0"/>
                          <a:cs typeface="Wingdings" panose="05000000000000000000" pitchFamily="2" charset="2"/>
                        </a:rPr>
                        <a:t>þ</a:t>
                      </a:r>
                      <a:endParaRPr lang="en-ZA" sz="1200">
                        <a:solidFill>
                          <a:srgbClr val="000000"/>
                        </a:solidFill>
                        <a:effectLst/>
                        <a:latin typeface="Wingdings" panose="05000000000000000000" pitchFamily="2" charset="2"/>
                        <a:ea typeface="Calibri" panose="020F0502020204030204" pitchFamily="34" charset="0"/>
                        <a:cs typeface="Wingdings" panose="05000000000000000000" pitchFamily="2" charset="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F87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800" dirty="0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  <a:ea typeface="Times New Roman" panose="02020603050405020304" pitchFamily="18" charset="0"/>
                          <a:cs typeface="Wingdings" panose="05000000000000000000" pitchFamily="2" charset="2"/>
                        </a:rPr>
                        <a:t>þ</a:t>
                      </a:r>
                      <a:endParaRPr lang="en-ZA" sz="1200" dirty="0">
                        <a:solidFill>
                          <a:srgbClr val="000000"/>
                        </a:solidFill>
                        <a:effectLst/>
                        <a:latin typeface="Wingdings" panose="05000000000000000000" pitchFamily="2" charset="2"/>
                        <a:ea typeface="Calibri" panose="020F0502020204030204" pitchFamily="34" charset="0"/>
                        <a:cs typeface="Wingdings" panose="05000000000000000000" pitchFamily="2" charset="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F87">
                        <a:alpha val="6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9" name="Title 1"/>
          <p:cNvSpPr txBox="1">
            <a:spLocks/>
          </p:cNvSpPr>
          <p:nvPr/>
        </p:nvSpPr>
        <p:spPr>
          <a:xfrm>
            <a:off x="2117680" y="510901"/>
            <a:ext cx="7977114" cy="706622"/>
          </a:xfrm>
          <a:prstGeom prst="rect">
            <a:avLst/>
          </a:prstGeom>
          <a:solidFill>
            <a:srgbClr val="FF0000"/>
          </a:solidFill>
          <a:ln w="19050" cmpd="sng">
            <a:solidFill>
              <a:srgbClr val="002F87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2F87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/>
              <a:t>International best practice</a:t>
            </a:r>
          </a:p>
        </p:txBody>
      </p:sp>
    </p:spTree>
    <p:extLst>
      <p:ext uri="{BB962C8B-B14F-4D97-AF65-F5344CB8AC3E}">
        <p14:creationId xmlns:p14="http://schemas.microsoft.com/office/powerpoint/2010/main" val="2768771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981200" y="510901"/>
            <a:ext cx="8263719" cy="706622"/>
          </a:xfrm>
          <a:prstGeom prst="rect">
            <a:avLst/>
          </a:prstGeom>
          <a:solidFill>
            <a:srgbClr val="FF0000"/>
          </a:solidFill>
          <a:ln w="19050" cmpd="sng">
            <a:solidFill>
              <a:srgbClr val="002F87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2F87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/>
              <a:t>Tourist guide training framework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612781" y="2550130"/>
            <a:ext cx="4019195" cy="2963566"/>
            <a:chOff x="88780" y="2550130"/>
            <a:chExt cx="4019195" cy="2963566"/>
          </a:xfrm>
        </p:grpSpPr>
        <p:sp>
          <p:nvSpPr>
            <p:cNvPr id="3" name="Down Arrow 2"/>
            <p:cNvSpPr/>
            <p:nvPr/>
          </p:nvSpPr>
          <p:spPr>
            <a:xfrm>
              <a:off x="88780" y="2550130"/>
              <a:ext cx="4019195" cy="2963566"/>
            </a:xfrm>
            <a:prstGeom prst="down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ZA"/>
            </a:p>
          </p:txBody>
        </p:sp>
        <p:sp>
          <p:nvSpPr>
            <p:cNvPr id="5" name="Text Box 13"/>
            <p:cNvSpPr txBox="1"/>
            <p:nvPr/>
          </p:nvSpPr>
          <p:spPr>
            <a:xfrm>
              <a:off x="1325465" y="2698276"/>
              <a:ext cx="1571625" cy="191452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en-ZA" sz="1100" b="1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NATIONAL GUIDE</a:t>
              </a:r>
              <a:endParaRPr lang="en-ZA" sz="1100" dirty="0"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228588" indent="-228588" algn="ctr"/>
              <a:r>
                <a:rPr lang="en-US" sz="1000" dirty="0">
                  <a:latin typeface="Arial" panose="020B0604020202020204" pitchFamily="34" charset="0"/>
                  <a:ea typeface="Times New Roman" panose="02020603050405020304" pitchFamily="18" charset="0"/>
                </a:rPr>
                <a:t>Basic guiding skills</a:t>
              </a:r>
              <a:endParaRPr lang="en-ZA" sz="1200" dirty="0">
                <a:ea typeface="Times New Roman" panose="02020603050405020304" pitchFamily="18" charset="0"/>
              </a:endParaRPr>
            </a:p>
            <a:p>
              <a:pPr marL="228588" indent="-228588" algn="ctr"/>
              <a:r>
                <a:rPr lang="en-US" sz="1000" dirty="0">
                  <a:latin typeface="Arial" panose="020B0604020202020204" pitchFamily="34" charset="0"/>
                  <a:ea typeface="Times New Roman" panose="02020603050405020304" pitchFamily="18" charset="0"/>
                </a:rPr>
                <a:t>National legislation</a:t>
              </a:r>
              <a:endParaRPr lang="en-ZA" sz="1200" dirty="0">
                <a:ea typeface="Times New Roman" panose="02020603050405020304" pitchFamily="18" charset="0"/>
              </a:endParaRPr>
            </a:p>
            <a:p>
              <a:pPr marL="228588" indent="-228588" algn="ctr"/>
              <a:r>
                <a:rPr lang="en-US" sz="1000" dirty="0">
                  <a:latin typeface="Arial" panose="020B0604020202020204" pitchFamily="34" charset="0"/>
                  <a:ea typeface="Times New Roman" panose="02020603050405020304" pitchFamily="18" charset="0"/>
                </a:rPr>
                <a:t>Research skills </a:t>
              </a:r>
              <a:endParaRPr lang="en-ZA" sz="1200" dirty="0">
                <a:ea typeface="Times New Roman" panose="02020603050405020304" pitchFamily="18" charset="0"/>
              </a:endParaRPr>
            </a:p>
            <a:p>
              <a:pPr marL="228588" indent="-228588" algn="ctr"/>
              <a:r>
                <a:rPr lang="en-US" sz="1000" dirty="0">
                  <a:latin typeface="Arial" panose="020B0604020202020204" pitchFamily="34" charset="0"/>
                  <a:ea typeface="Times New Roman" panose="02020603050405020304" pitchFamily="18" charset="0"/>
                </a:rPr>
                <a:t>Interpretation skills</a:t>
              </a:r>
              <a:endParaRPr lang="en-ZA" sz="1200" dirty="0">
                <a:ea typeface="Times New Roman" panose="02020603050405020304" pitchFamily="18" charset="0"/>
              </a:endParaRPr>
            </a:p>
            <a:p>
              <a:pPr marL="228588" indent="-228588" algn="ctr"/>
              <a:r>
                <a:rPr lang="en-US" sz="1000" dirty="0">
                  <a:latin typeface="Arial" panose="020B0604020202020204" pitchFamily="34" charset="0"/>
                  <a:ea typeface="Times New Roman" panose="02020603050405020304" pitchFamily="18" charset="0"/>
                </a:rPr>
                <a:t>Vertical knowledge (geo-specific)</a:t>
              </a:r>
              <a:endParaRPr lang="en-ZA" sz="1200" dirty="0">
                <a:ea typeface="Times New Roman" panose="02020603050405020304" pitchFamily="18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345373" y="1910549"/>
            <a:ext cx="5216004" cy="3248309"/>
            <a:chOff x="3821373" y="1910546"/>
            <a:chExt cx="5216004" cy="3248309"/>
          </a:xfrm>
        </p:grpSpPr>
        <p:sp>
          <p:nvSpPr>
            <p:cNvPr id="6" name="Left-Right Arrow 5"/>
            <p:cNvSpPr/>
            <p:nvPr/>
          </p:nvSpPr>
          <p:spPr>
            <a:xfrm>
              <a:off x="3821373" y="1910546"/>
              <a:ext cx="5216004" cy="3248309"/>
            </a:xfrm>
            <a:prstGeom prst="leftRightArrow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ZA"/>
            </a:p>
          </p:txBody>
        </p:sp>
        <p:sp>
          <p:nvSpPr>
            <p:cNvPr id="7" name="Text Box 15"/>
            <p:cNvSpPr txBox="1"/>
            <p:nvPr/>
          </p:nvSpPr>
          <p:spPr>
            <a:xfrm>
              <a:off x="5235864" y="2857358"/>
              <a:ext cx="2468224" cy="1392132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en-ZA" sz="1100" b="1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CROSS-BORDER GUIDE</a:t>
              </a:r>
              <a:endParaRPr lang="en-ZA" sz="1100" dirty="0"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228588" indent="-228588"/>
              <a:r>
                <a:rPr lang="en-US" sz="1000" dirty="0">
                  <a:latin typeface="Arial" panose="020B0604020202020204" pitchFamily="34" charset="0"/>
                  <a:ea typeface="Times New Roman" panose="02020603050405020304" pitchFamily="18" charset="0"/>
                </a:rPr>
                <a:t>Trans-border competencies</a:t>
              </a:r>
              <a:endParaRPr lang="en-ZA" sz="1200" dirty="0">
                <a:ea typeface="Times New Roman" panose="02020603050405020304" pitchFamily="18" charset="0"/>
              </a:endParaRPr>
            </a:p>
            <a:p>
              <a:pPr marL="228588" indent="-228588"/>
              <a:r>
                <a:rPr lang="en-US" sz="1000" dirty="0">
                  <a:latin typeface="Arial" panose="020B0604020202020204" pitchFamily="34" charset="0"/>
                  <a:ea typeface="Times New Roman" panose="02020603050405020304" pitchFamily="18" charset="0"/>
                </a:rPr>
                <a:t>Regional legislation</a:t>
              </a:r>
              <a:endParaRPr lang="en-ZA" sz="1200" dirty="0">
                <a:ea typeface="Times New Roman" panose="02020603050405020304" pitchFamily="18" charset="0"/>
              </a:endParaRPr>
            </a:p>
            <a:p>
              <a:pPr marL="228588" indent="-228588"/>
              <a:r>
                <a:rPr lang="en-US" sz="1000" dirty="0">
                  <a:latin typeface="Arial" panose="020B0604020202020204" pitchFamily="34" charset="0"/>
                  <a:ea typeface="Times New Roman" panose="02020603050405020304" pitchFamily="18" charset="0"/>
                </a:rPr>
                <a:t>Advanced research skills</a:t>
              </a:r>
              <a:endParaRPr lang="en-ZA" sz="1200" dirty="0">
                <a:ea typeface="Times New Roman" panose="02020603050405020304" pitchFamily="18" charset="0"/>
              </a:endParaRPr>
            </a:p>
            <a:p>
              <a:pPr marL="228588" indent="-228588"/>
              <a:r>
                <a:rPr lang="en-US" sz="1000" dirty="0">
                  <a:latin typeface="Arial" panose="020B0604020202020204" pitchFamily="34" charset="0"/>
                  <a:ea typeface="Times New Roman" panose="02020603050405020304" pitchFamily="18" charset="0"/>
                </a:rPr>
                <a:t>Advanced interpretation skills</a:t>
              </a:r>
              <a:endParaRPr lang="en-ZA" sz="1200" dirty="0">
                <a:ea typeface="Times New Roman" panose="02020603050405020304" pitchFamily="18" charset="0"/>
              </a:endParaRPr>
            </a:p>
            <a:p>
              <a:pPr marL="228588" indent="-228588"/>
              <a:r>
                <a:rPr lang="en-US" sz="1000" dirty="0">
                  <a:latin typeface="Arial" panose="020B0604020202020204" pitchFamily="34" charset="0"/>
                  <a:ea typeface="Times New Roman" panose="02020603050405020304" pitchFamily="18" charset="0"/>
                </a:rPr>
                <a:t>Lateral knowledge (regional knowledge)</a:t>
              </a:r>
              <a:endParaRPr lang="en-ZA" sz="1200" dirty="0"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014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2533854"/>
            <a:ext cx="8229600" cy="4136457"/>
          </a:xfrm>
        </p:spPr>
        <p:txBody>
          <a:bodyPr>
            <a:normAutofit fontScale="55000" lnSpcReduction="20000"/>
          </a:bodyPr>
          <a:lstStyle/>
          <a:p>
            <a:r>
              <a:rPr lang="en-ZA" sz="4400" dirty="0">
                <a:latin typeface="Arial" charset="0"/>
              </a:rPr>
              <a:t>Geo-specific guidebooks – focus on individual countries and include content on:</a:t>
            </a:r>
          </a:p>
          <a:p>
            <a:pPr lvl="2"/>
            <a:r>
              <a:rPr lang="en-ZA" sz="3600" dirty="0">
                <a:latin typeface="Arial" charset="0"/>
              </a:rPr>
              <a:t>Tourism (Top 10 attractions in country, attractions by region)</a:t>
            </a:r>
          </a:p>
          <a:p>
            <a:pPr lvl="2"/>
            <a:r>
              <a:rPr lang="en-ZA" sz="3600" dirty="0">
                <a:latin typeface="Arial" charset="0"/>
              </a:rPr>
              <a:t>Basics about the country</a:t>
            </a:r>
          </a:p>
          <a:p>
            <a:pPr lvl="2"/>
            <a:r>
              <a:rPr lang="en-ZA" sz="3600" dirty="0">
                <a:latin typeface="Arial" charset="0"/>
              </a:rPr>
              <a:t>Geography (Map, area, climate, terrain, fauna and flora, demography)</a:t>
            </a:r>
          </a:p>
          <a:p>
            <a:pPr lvl="2"/>
            <a:r>
              <a:rPr lang="en-ZA" sz="3600" dirty="0">
                <a:latin typeface="Arial" charset="0"/>
              </a:rPr>
              <a:t>History</a:t>
            </a:r>
          </a:p>
          <a:p>
            <a:pPr lvl="2"/>
            <a:r>
              <a:rPr lang="en-ZA" sz="3600" dirty="0">
                <a:latin typeface="Arial" charset="0"/>
              </a:rPr>
              <a:t>Culture (Languages, arts and music, religions, architecture and settlement, sport, traditions and festivals)</a:t>
            </a:r>
          </a:p>
          <a:p>
            <a:pPr lvl="2"/>
            <a:r>
              <a:rPr lang="en-ZA" sz="3600" dirty="0">
                <a:latin typeface="Arial" charset="0"/>
              </a:rPr>
              <a:t>Other (Health risks, e.g. inoculation requirements, visa requirements, customs control, legal aspects, security regulations, emergency and useful numbers, etiquette, useful phrases in the local languages</a:t>
            </a:r>
          </a:p>
          <a:p>
            <a:pPr lvl="2"/>
            <a:r>
              <a:rPr lang="en-ZA" sz="3600" dirty="0">
                <a:latin typeface="Arial" charset="0"/>
              </a:rPr>
              <a:t>Additional reading (list of recommended sources)</a:t>
            </a:r>
          </a:p>
          <a:p>
            <a:pPr lvl="2"/>
            <a:endParaRPr lang="en-ZA" dirty="0">
              <a:latin typeface="Arial" charset="0"/>
            </a:endParaRPr>
          </a:p>
          <a:p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981200" y="510901"/>
            <a:ext cx="8263719" cy="706622"/>
          </a:xfrm>
          <a:prstGeom prst="rect">
            <a:avLst/>
          </a:prstGeom>
          <a:solidFill>
            <a:srgbClr val="FF0000"/>
          </a:solidFill>
          <a:ln w="19050" cmpd="sng">
            <a:solidFill>
              <a:srgbClr val="002F87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2F87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/>
              <a:t>Tourist guide training framework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081612" y="1361151"/>
            <a:ext cx="2028777" cy="1172702"/>
            <a:chOff x="88780" y="2550130"/>
            <a:chExt cx="4019195" cy="2963566"/>
          </a:xfrm>
        </p:grpSpPr>
        <p:sp>
          <p:nvSpPr>
            <p:cNvPr id="6" name="Down Arrow 5"/>
            <p:cNvSpPr/>
            <p:nvPr/>
          </p:nvSpPr>
          <p:spPr>
            <a:xfrm>
              <a:off x="88780" y="2550130"/>
              <a:ext cx="4019195" cy="2963566"/>
            </a:xfrm>
            <a:prstGeom prst="down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ZA"/>
            </a:p>
          </p:txBody>
        </p:sp>
        <p:sp>
          <p:nvSpPr>
            <p:cNvPr id="7" name="Text Box 13"/>
            <p:cNvSpPr txBox="1"/>
            <p:nvPr/>
          </p:nvSpPr>
          <p:spPr>
            <a:xfrm>
              <a:off x="1325465" y="2698276"/>
              <a:ext cx="1571625" cy="191452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en-ZA" sz="900" b="1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NATIONAL GUIDE</a:t>
              </a:r>
              <a:endParaRPr lang="en-ZA" sz="900" dirty="0"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0416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93088"/>
            <a:ext cx="9526137" cy="695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6982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ZA" dirty="0" smtClean="0"/>
          </a:p>
          <a:p>
            <a:pPr algn="ctr"/>
            <a:r>
              <a:rPr lang="en-ZA" dirty="0" smtClean="0"/>
              <a:t>Geo-specific Guidebook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0184482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ZA" dirty="0" smtClean="0"/>
          </a:p>
          <a:p>
            <a:pPr algn="ctr"/>
            <a:r>
              <a:rPr lang="en-ZA" dirty="0" smtClean="0"/>
              <a:t>Geo-specific Guidebook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0445666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ZA" dirty="0" smtClean="0"/>
              <a:t>Guidebook website </a:t>
            </a:r>
            <a:br>
              <a:rPr lang="en-ZA" dirty="0" smtClean="0"/>
            </a:br>
            <a:r>
              <a:rPr lang="en-ZA" dirty="0" smtClean="0"/>
              <a:t>video clip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695885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81200" y="1600203"/>
            <a:ext cx="8229600" cy="4998663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Executive summary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Background and context</a:t>
            </a:r>
          </a:p>
          <a:p>
            <a:pPr algn="just">
              <a:defRPr/>
            </a:pPr>
            <a:endParaRPr lang="en-GB" dirty="0" smtClean="0"/>
          </a:p>
          <a:p>
            <a:pPr algn="just">
              <a:defRPr/>
            </a:pPr>
            <a:r>
              <a:rPr lang="en-GB" dirty="0" smtClean="0"/>
              <a:t>Literature </a:t>
            </a:r>
            <a:r>
              <a:rPr lang="en-GB" dirty="0"/>
              <a:t>Review</a:t>
            </a:r>
          </a:p>
          <a:p>
            <a:pPr algn="just">
              <a:defRPr/>
            </a:pPr>
            <a:endParaRPr lang="en-GB" dirty="0"/>
          </a:p>
          <a:p>
            <a:pPr algn="just">
              <a:defRPr/>
            </a:pPr>
            <a:r>
              <a:rPr lang="en-GB" dirty="0"/>
              <a:t>Research Methodology</a:t>
            </a:r>
          </a:p>
          <a:p>
            <a:pPr algn="just">
              <a:defRPr/>
            </a:pPr>
            <a:endParaRPr lang="en-GB" dirty="0"/>
          </a:p>
          <a:p>
            <a:pPr algn="just">
              <a:defRPr/>
            </a:pPr>
            <a:r>
              <a:rPr lang="en-GB" dirty="0" smtClean="0"/>
              <a:t>The tourist guide</a:t>
            </a:r>
            <a:endParaRPr lang="en-GB" dirty="0"/>
          </a:p>
          <a:p>
            <a:pPr algn="just">
              <a:defRPr/>
            </a:pPr>
            <a:endParaRPr lang="en-GB" dirty="0"/>
          </a:p>
          <a:p>
            <a:pPr algn="just">
              <a:defRPr/>
            </a:pPr>
            <a:r>
              <a:rPr lang="en-GB" dirty="0" smtClean="0"/>
              <a:t>International best practice</a:t>
            </a:r>
            <a:endParaRPr lang="en-GB" dirty="0"/>
          </a:p>
          <a:p>
            <a:pPr marL="0" indent="0" algn="just">
              <a:buNone/>
              <a:defRPr/>
            </a:pPr>
            <a:endParaRPr lang="en-GB" dirty="0"/>
          </a:p>
          <a:p>
            <a:pPr algn="just">
              <a:defRPr/>
            </a:pPr>
            <a:r>
              <a:rPr lang="en-GB" dirty="0" smtClean="0"/>
              <a:t>Tourist guide training in Southern Africa</a:t>
            </a:r>
          </a:p>
          <a:p>
            <a:pPr algn="just">
              <a:defRPr/>
            </a:pPr>
            <a:endParaRPr lang="en-GB" dirty="0"/>
          </a:p>
          <a:p>
            <a:pPr algn="just">
              <a:defRPr/>
            </a:pPr>
            <a:r>
              <a:rPr lang="en-US" dirty="0" smtClean="0"/>
              <a:t>Recommendations</a:t>
            </a:r>
            <a:endParaRPr lang="en-US" dirty="0"/>
          </a:p>
          <a:p>
            <a:endParaRPr lang="en-US" dirty="0" smtClean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049440" y="409232"/>
            <a:ext cx="2695434" cy="706622"/>
          </a:xfrm>
          <a:prstGeom prst="rect">
            <a:avLst/>
          </a:prstGeom>
          <a:solidFill>
            <a:srgbClr val="FF0000"/>
          </a:solidFill>
          <a:ln w="19050" cmpd="sng">
            <a:solidFill>
              <a:srgbClr val="002F87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2F87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/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21837777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3015117"/>
            <a:ext cx="8229600" cy="3404935"/>
          </a:xfrm>
        </p:spPr>
        <p:txBody>
          <a:bodyPr>
            <a:normAutofit/>
          </a:bodyPr>
          <a:lstStyle/>
          <a:p>
            <a:r>
              <a:rPr lang="en-US" dirty="0"/>
              <a:t>Cross-border regional guidebook – discuss the whole southern African region in a cross-border context, focusing on:</a:t>
            </a:r>
          </a:p>
          <a:p>
            <a:pPr lvl="1"/>
            <a:r>
              <a:rPr lang="en-ZA" dirty="0"/>
              <a:t>Landscape</a:t>
            </a:r>
          </a:p>
          <a:p>
            <a:pPr lvl="1"/>
            <a:r>
              <a:rPr lang="en-ZA" dirty="0"/>
              <a:t>People</a:t>
            </a:r>
          </a:p>
          <a:p>
            <a:pPr lvl="1"/>
            <a:r>
              <a:rPr lang="en-ZA" dirty="0"/>
              <a:t>Politics </a:t>
            </a:r>
          </a:p>
          <a:p>
            <a:pPr lvl="1"/>
            <a:r>
              <a:rPr lang="en-ZA" dirty="0"/>
              <a:t>Current state of the respective tourism industries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981200" y="510901"/>
            <a:ext cx="8263719" cy="706622"/>
          </a:xfrm>
          <a:prstGeom prst="rect">
            <a:avLst/>
          </a:prstGeom>
          <a:solidFill>
            <a:srgbClr val="FF0000"/>
          </a:solidFill>
          <a:ln w="19050" cmpd="sng">
            <a:solidFill>
              <a:srgbClr val="002F87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2F87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/>
              <a:t>Tourist guide training framework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931343" y="1559293"/>
            <a:ext cx="2175310" cy="1298068"/>
            <a:chOff x="3821373" y="1910546"/>
            <a:chExt cx="5216004" cy="3248309"/>
          </a:xfrm>
        </p:grpSpPr>
        <p:sp>
          <p:nvSpPr>
            <p:cNvPr id="6" name="Left-Right Arrow 5"/>
            <p:cNvSpPr/>
            <p:nvPr/>
          </p:nvSpPr>
          <p:spPr>
            <a:xfrm>
              <a:off x="3821373" y="1910546"/>
              <a:ext cx="5216004" cy="3248309"/>
            </a:xfrm>
            <a:prstGeom prst="leftRightArrow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ZA"/>
            </a:p>
          </p:txBody>
        </p:sp>
        <p:sp>
          <p:nvSpPr>
            <p:cNvPr id="7" name="Text Box 15"/>
            <p:cNvSpPr txBox="1"/>
            <p:nvPr/>
          </p:nvSpPr>
          <p:spPr>
            <a:xfrm>
              <a:off x="5235864" y="2791314"/>
              <a:ext cx="2468223" cy="139213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en-ZA" sz="1000" b="1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CROSS-BORDER GUIDE</a:t>
              </a:r>
              <a:endParaRPr lang="en-ZA" sz="1000" dirty="0"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6903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GB" dirty="0" smtClean="0"/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dirty="0" smtClean="0"/>
              <a:t>“A </a:t>
            </a:r>
            <a:r>
              <a:rPr lang="en-GB" dirty="0"/>
              <a:t>landscape portrayed and utilised in a tourism context, like when a list of arbitrary tourist attractions are combined into a route based on a thematic </a:t>
            </a:r>
            <a:r>
              <a:rPr lang="en-GB" dirty="0" smtClean="0"/>
              <a:t>approach.”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981200" y="510900"/>
            <a:ext cx="4142097" cy="706622"/>
          </a:xfrm>
          <a:prstGeom prst="rect">
            <a:avLst/>
          </a:prstGeom>
          <a:solidFill>
            <a:srgbClr val="FF0000"/>
          </a:solidFill>
          <a:ln w="19050" cmpd="sng">
            <a:solidFill>
              <a:srgbClr val="002F87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2F87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 err="1"/>
              <a:t>Tourismscapes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8434940" y="4918509"/>
            <a:ext cx="2089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dirty="0"/>
              <a:t>Charlene </a:t>
            </a:r>
            <a:r>
              <a:rPr lang="en-ZA" dirty="0" err="1"/>
              <a:t>Herselman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66073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937089" y="260648"/>
            <a:ext cx="4356442" cy="5832648"/>
            <a:chOff x="2413089" y="260648"/>
            <a:chExt cx="4356442" cy="5832648"/>
          </a:xfrm>
        </p:grpSpPr>
        <p:sp>
          <p:nvSpPr>
            <p:cNvPr id="32" name="Oval 31"/>
            <p:cNvSpPr/>
            <p:nvPr/>
          </p:nvSpPr>
          <p:spPr>
            <a:xfrm>
              <a:off x="2413089" y="332656"/>
              <a:ext cx="4356442" cy="576064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ZA"/>
            </a:p>
          </p:txBody>
        </p:sp>
        <p:sp>
          <p:nvSpPr>
            <p:cNvPr id="42" name="Flowchart: Terminator 41"/>
            <p:cNvSpPr/>
            <p:nvPr/>
          </p:nvSpPr>
          <p:spPr>
            <a:xfrm>
              <a:off x="4285297" y="260648"/>
              <a:ext cx="576064" cy="144016"/>
            </a:xfrm>
            <a:prstGeom prst="flowChartTermina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sp>
        <p:nvSpPr>
          <p:cNvPr id="12" name="Oval 11"/>
          <p:cNvSpPr/>
          <p:nvPr/>
        </p:nvSpPr>
        <p:spPr>
          <a:xfrm>
            <a:off x="3793074" y="2204864"/>
            <a:ext cx="442342" cy="438150"/>
          </a:xfrm>
          <a:prstGeom prst="ellipse">
            <a:avLst/>
          </a:prstGeom>
          <a:solidFill>
            <a:srgbClr val="B4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ZA"/>
          </a:p>
        </p:txBody>
      </p:sp>
      <p:sp>
        <p:nvSpPr>
          <p:cNvPr id="13" name="Oval 12"/>
          <p:cNvSpPr/>
          <p:nvPr/>
        </p:nvSpPr>
        <p:spPr>
          <a:xfrm>
            <a:off x="3853458" y="3926954"/>
            <a:ext cx="442342" cy="438150"/>
          </a:xfrm>
          <a:prstGeom prst="ellipse">
            <a:avLst/>
          </a:prstGeom>
          <a:solidFill>
            <a:srgbClr val="B4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ZA"/>
          </a:p>
        </p:txBody>
      </p:sp>
      <p:sp>
        <p:nvSpPr>
          <p:cNvPr id="14" name="Oval 13"/>
          <p:cNvSpPr/>
          <p:nvPr/>
        </p:nvSpPr>
        <p:spPr>
          <a:xfrm>
            <a:off x="4861572" y="5583138"/>
            <a:ext cx="442342" cy="438150"/>
          </a:xfrm>
          <a:prstGeom prst="ellipse">
            <a:avLst/>
          </a:prstGeom>
          <a:solidFill>
            <a:srgbClr val="B4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ZA"/>
          </a:p>
        </p:txBody>
      </p:sp>
      <p:sp>
        <p:nvSpPr>
          <p:cNvPr id="15" name="Oval 14"/>
          <p:cNvSpPr/>
          <p:nvPr/>
        </p:nvSpPr>
        <p:spPr>
          <a:xfrm>
            <a:off x="6889419" y="5589240"/>
            <a:ext cx="442342" cy="438150"/>
          </a:xfrm>
          <a:prstGeom prst="ellipse">
            <a:avLst/>
          </a:prstGeom>
          <a:solidFill>
            <a:srgbClr val="B4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ZA"/>
          </a:p>
        </p:txBody>
      </p:sp>
      <p:sp>
        <p:nvSpPr>
          <p:cNvPr id="16" name="Oval 15"/>
          <p:cNvSpPr/>
          <p:nvPr/>
        </p:nvSpPr>
        <p:spPr>
          <a:xfrm>
            <a:off x="7968210" y="3933056"/>
            <a:ext cx="442342" cy="438150"/>
          </a:xfrm>
          <a:prstGeom prst="ellipse">
            <a:avLst/>
          </a:prstGeom>
          <a:solidFill>
            <a:srgbClr val="B4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ZA"/>
          </a:p>
        </p:txBody>
      </p:sp>
      <p:sp>
        <p:nvSpPr>
          <p:cNvPr id="17" name="Oval 16"/>
          <p:cNvSpPr/>
          <p:nvPr/>
        </p:nvSpPr>
        <p:spPr>
          <a:xfrm>
            <a:off x="7957914" y="2198762"/>
            <a:ext cx="442342" cy="438150"/>
          </a:xfrm>
          <a:prstGeom prst="ellipse">
            <a:avLst/>
          </a:prstGeom>
          <a:solidFill>
            <a:srgbClr val="B4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ZA"/>
          </a:p>
        </p:txBody>
      </p:sp>
      <p:grpSp>
        <p:nvGrpSpPr>
          <p:cNvPr id="35" name="Group 34"/>
          <p:cNvGrpSpPr/>
          <p:nvPr/>
        </p:nvGrpSpPr>
        <p:grpSpPr>
          <a:xfrm>
            <a:off x="3721068" y="1124746"/>
            <a:ext cx="1032297" cy="926576"/>
            <a:chOff x="2062022" y="1442795"/>
            <a:chExt cx="1032297" cy="926576"/>
          </a:xfrm>
        </p:grpSpPr>
        <p:sp>
          <p:nvSpPr>
            <p:cNvPr id="10" name="Oval 9"/>
            <p:cNvSpPr/>
            <p:nvPr/>
          </p:nvSpPr>
          <p:spPr>
            <a:xfrm>
              <a:off x="2062022" y="1442795"/>
              <a:ext cx="1032297" cy="92657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ZA"/>
            </a:p>
          </p:txBody>
        </p:sp>
        <p:sp>
          <p:nvSpPr>
            <p:cNvPr id="19" name="Text Box 2"/>
            <p:cNvSpPr txBox="1">
              <a:spLocks noChangeArrowheads="1"/>
            </p:cNvSpPr>
            <p:nvPr/>
          </p:nvSpPr>
          <p:spPr bwMode="auto">
            <a:xfrm>
              <a:off x="2102664" y="1630892"/>
              <a:ext cx="904344" cy="590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/>
              <a:r>
                <a:rPr lang="en-GB" sz="1000">
                  <a:latin typeface="Arial"/>
                  <a:ea typeface="Times New Roman"/>
                </a:rPr>
                <a:t>Themed attraction in Namibia</a:t>
              </a:r>
              <a:endParaRPr lang="en-ZA" sz="1200">
                <a:latin typeface="Times New Roman"/>
                <a:ea typeface="Times New Roman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7401268" y="1124746"/>
            <a:ext cx="1070999" cy="936104"/>
            <a:chOff x="4283967" y="1124745"/>
            <a:chExt cx="1070999" cy="936104"/>
          </a:xfrm>
        </p:grpSpPr>
        <p:sp>
          <p:nvSpPr>
            <p:cNvPr id="11" name="Oval 10"/>
            <p:cNvSpPr/>
            <p:nvPr/>
          </p:nvSpPr>
          <p:spPr>
            <a:xfrm>
              <a:off x="4283967" y="1124745"/>
              <a:ext cx="1070999" cy="93610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ZA"/>
            </a:p>
          </p:txBody>
        </p:sp>
        <p:sp>
          <p:nvSpPr>
            <p:cNvPr id="20" name="Text Box 2"/>
            <p:cNvSpPr txBox="1">
              <a:spLocks noChangeArrowheads="1"/>
            </p:cNvSpPr>
            <p:nvPr/>
          </p:nvSpPr>
          <p:spPr bwMode="auto">
            <a:xfrm>
              <a:off x="4332665" y="1315244"/>
              <a:ext cx="933834" cy="590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/>
              <a:r>
                <a:rPr lang="en-GB" sz="1000" dirty="0">
                  <a:latin typeface="Arial"/>
                  <a:ea typeface="Times New Roman"/>
                </a:rPr>
                <a:t>Themed attraction in Botswana</a:t>
              </a:r>
              <a:endParaRPr lang="en-ZA" sz="1200" dirty="0">
                <a:latin typeface="Times New Roman"/>
                <a:ea typeface="Times New Roman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7753516" y="2780929"/>
            <a:ext cx="1006783" cy="966614"/>
            <a:chOff x="5508103" y="2348880"/>
            <a:chExt cx="1006783" cy="966614"/>
          </a:xfrm>
        </p:grpSpPr>
        <p:sp>
          <p:nvSpPr>
            <p:cNvPr id="9" name="Oval 8"/>
            <p:cNvSpPr/>
            <p:nvPr/>
          </p:nvSpPr>
          <p:spPr>
            <a:xfrm>
              <a:off x="5508103" y="2348880"/>
              <a:ext cx="1006783" cy="96661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ZA"/>
            </a:p>
          </p:txBody>
        </p:sp>
        <p:sp>
          <p:nvSpPr>
            <p:cNvPr id="21" name="Text Box 2"/>
            <p:cNvSpPr txBox="1">
              <a:spLocks noChangeArrowheads="1"/>
            </p:cNvSpPr>
            <p:nvPr/>
          </p:nvSpPr>
          <p:spPr bwMode="auto">
            <a:xfrm>
              <a:off x="5508104" y="2550418"/>
              <a:ext cx="943664" cy="590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/>
              <a:r>
                <a:rPr lang="en-GB" sz="1000" dirty="0">
                  <a:latin typeface="Arial"/>
                  <a:ea typeface="Times New Roman"/>
                </a:rPr>
                <a:t>Themed attraction in Zimbabwe</a:t>
              </a:r>
              <a:endParaRPr lang="en-ZA" sz="1200" dirty="0">
                <a:latin typeface="Times New Roman"/>
                <a:ea typeface="Times New Roman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7321467" y="4581129"/>
            <a:ext cx="1042438" cy="951309"/>
            <a:chOff x="5148064" y="3629819"/>
            <a:chExt cx="1042438" cy="951309"/>
          </a:xfrm>
        </p:grpSpPr>
        <p:sp>
          <p:nvSpPr>
            <p:cNvPr id="8" name="Oval 7"/>
            <p:cNvSpPr/>
            <p:nvPr/>
          </p:nvSpPr>
          <p:spPr>
            <a:xfrm>
              <a:off x="5148064" y="3629819"/>
              <a:ext cx="1042438" cy="95130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ZA"/>
            </a:p>
          </p:txBody>
        </p:sp>
        <p:sp>
          <p:nvSpPr>
            <p:cNvPr id="22" name="Text Box 2"/>
            <p:cNvSpPr txBox="1">
              <a:spLocks noChangeArrowheads="1"/>
            </p:cNvSpPr>
            <p:nvPr/>
          </p:nvSpPr>
          <p:spPr bwMode="auto">
            <a:xfrm>
              <a:off x="5148064" y="3791744"/>
              <a:ext cx="993289" cy="7173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/>
              <a:r>
                <a:rPr lang="en-GB" sz="1000">
                  <a:latin typeface="Arial"/>
                  <a:ea typeface="Times New Roman"/>
                </a:rPr>
                <a:t>Themed attraction in Mozambique</a:t>
              </a:r>
              <a:endParaRPr lang="en-ZA" sz="1200">
                <a:latin typeface="Times New Roman"/>
                <a:ea typeface="Times New Roman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5593275" y="5647905"/>
            <a:ext cx="975435" cy="922065"/>
            <a:chOff x="3779911" y="4365104"/>
            <a:chExt cx="975435" cy="922065"/>
          </a:xfrm>
        </p:grpSpPr>
        <p:sp>
          <p:nvSpPr>
            <p:cNvPr id="7" name="Oval 6"/>
            <p:cNvSpPr/>
            <p:nvPr/>
          </p:nvSpPr>
          <p:spPr>
            <a:xfrm>
              <a:off x="3779911" y="4365104"/>
              <a:ext cx="975435" cy="92206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ZA"/>
            </a:p>
          </p:txBody>
        </p:sp>
        <p:sp>
          <p:nvSpPr>
            <p:cNvPr id="23" name="Text Box 2"/>
            <p:cNvSpPr txBox="1">
              <a:spLocks noChangeArrowheads="1"/>
            </p:cNvSpPr>
            <p:nvPr/>
          </p:nvSpPr>
          <p:spPr bwMode="auto">
            <a:xfrm>
              <a:off x="3779912" y="4509120"/>
              <a:ext cx="943664" cy="590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/>
              <a:r>
                <a:rPr lang="en-GB" sz="1000" dirty="0">
                  <a:latin typeface="Arial"/>
                  <a:ea typeface="Times New Roman"/>
                </a:rPr>
                <a:t>Themed attraction in Swaziland</a:t>
              </a:r>
              <a:endParaRPr lang="en-ZA" sz="1200" dirty="0">
                <a:latin typeface="Times New Roman"/>
                <a:ea typeface="Times New Roman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3900298" y="4582221"/>
            <a:ext cx="1043576" cy="935013"/>
            <a:chOff x="2160272" y="3933056"/>
            <a:chExt cx="1043576" cy="935013"/>
          </a:xfrm>
        </p:grpSpPr>
        <p:sp>
          <p:nvSpPr>
            <p:cNvPr id="6" name="Oval 5"/>
            <p:cNvSpPr/>
            <p:nvPr/>
          </p:nvSpPr>
          <p:spPr>
            <a:xfrm>
              <a:off x="2160272" y="3933056"/>
              <a:ext cx="1043576" cy="93501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ZA"/>
            </a:p>
          </p:txBody>
        </p:sp>
        <p:sp>
          <p:nvSpPr>
            <p:cNvPr id="24" name="Text Box 2"/>
            <p:cNvSpPr txBox="1">
              <a:spLocks noChangeArrowheads="1"/>
            </p:cNvSpPr>
            <p:nvPr/>
          </p:nvSpPr>
          <p:spPr bwMode="auto">
            <a:xfrm>
              <a:off x="2227496" y="4133503"/>
              <a:ext cx="904344" cy="590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/>
              <a:r>
                <a:rPr lang="en-GB" sz="1000" dirty="0">
                  <a:latin typeface="Arial"/>
                  <a:ea typeface="Times New Roman"/>
                </a:rPr>
                <a:t>Themed attraction in Lesotho</a:t>
              </a:r>
              <a:endParaRPr lang="en-ZA" sz="1200" dirty="0">
                <a:latin typeface="Times New Roman"/>
                <a:ea typeface="Times New Roman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433034" y="2780928"/>
            <a:ext cx="1043203" cy="921268"/>
            <a:chOff x="1728597" y="2996952"/>
            <a:chExt cx="1043203" cy="921268"/>
          </a:xfrm>
        </p:grpSpPr>
        <p:sp>
          <p:nvSpPr>
            <p:cNvPr id="5" name="Oval 4"/>
            <p:cNvSpPr/>
            <p:nvPr/>
          </p:nvSpPr>
          <p:spPr>
            <a:xfrm>
              <a:off x="1728597" y="2996952"/>
              <a:ext cx="1043203" cy="92126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ZA"/>
            </a:p>
          </p:txBody>
        </p:sp>
        <p:sp>
          <p:nvSpPr>
            <p:cNvPr id="25" name="Text Box 2"/>
            <p:cNvSpPr txBox="1">
              <a:spLocks noChangeArrowheads="1"/>
            </p:cNvSpPr>
            <p:nvPr/>
          </p:nvSpPr>
          <p:spPr bwMode="auto">
            <a:xfrm>
              <a:off x="1795448" y="3198490"/>
              <a:ext cx="904344" cy="590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/>
              <a:r>
                <a:rPr lang="en-GB" sz="1000" dirty="0">
                  <a:latin typeface="Arial"/>
                  <a:ea typeface="Times New Roman"/>
                </a:rPr>
                <a:t>Themed attraction in RSA</a:t>
              </a:r>
              <a:endParaRPr lang="en-ZA" sz="1200" dirty="0">
                <a:latin typeface="Times New Roman"/>
                <a:ea typeface="Times New Roman"/>
              </a:endParaRPr>
            </a:p>
          </p:txBody>
        </p:sp>
      </p:grpSp>
      <p:sp>
        <p:nvSpPr>
          <p:cNvPr id="33" name="Rectangle 30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355"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Rectangle 38"/>
          <p:cNvSpPr>
            <a:spLocks noChangeArrowheads="1"/>
          </p:cNvSpPr>
          <p:nvPr/>
        </p:nvSpPr>
        <p:spPr bwMode="auto">
          <a:xfrm>
            <a:off x="1524001" y="2725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355"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4704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4" tmFilter="0, 0; 0.125,0.2665; 0.25,0.4; 0.375,0.465; 0.5,0.5;  0.625,0.535; 0.75,0.6; 0.875,0.7335; 1,1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62" decel="50000">
                                          <p:stCondLst>
                                            <p:cond delay="253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62" decel="50000">
                                          <p:stCondLst>
                                            <p:cond delay="62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"/>
                            </p:stCondLst>
                            <p:childTnLst>
                              <p:par>
                                <p:cTn id="6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24" tmFilter="0, 0; 0.125,0.2665; 0.25,0.4; 0.375,0.465; 0.5,0.5;  0.625,0.535; 0.75,0.6; 0.875,0.7335; 1,1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62" decel="50000">
                                          <p:stCondLst>
                                            <p:cond delay="25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62" decel="50000">
                                          <p:stCondLst>
                                            <p:cond delay="62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250"/>
                            </p:stCondLst>
                            <p:childTnLst>
                              <p:par>
                                <p:cTn id="7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250"/>
                            </p:stCondLst>
                            <p:childTnLst>
                              <p:par>
                                <p:cTn id="9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25" tmFilter="0, 0; 0.125,0.2665; 0.25,0.4; 0.375,0.465; 0.5,0.5;  0.625,0.535; 0.75,0.6; 0.875,0.7335; 1,1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62" decel="50000">
                                          <p:stCondLst>
                                            <p:cond delay="25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62" decel="50000">
                                          <p:stCondLst>
                                            <p:cond delay="62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6000"/>
                            </p:stCondLst>
                            <p:childTnLst>
                              <p:par>
                                <p:cTn id="11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7000"/>
                            </p:stCondLst>
                            <p:childTnLst>
                              <p:par>
                                <p:cTn id="12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25" tmFilter="0, 0; 0.125,0.2665; 0.25,0.4; 0.375,0.465; 0.5,0.5;  0.625,0.535; 0.75,0.6; 0.875,0.7335; 1,1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7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8" dur="62" decel="50000">
                                          <p:stCondLst>
                                            <p:cond delay="253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0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2" dur="62" decel="50000">
                                          <p:stCondLst>
                                            <p:cond delay="62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4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7750"/>
                            </p:stCondLst>
                            <p:childTnLst>
                              <p:par>
                                <p:cTn id="14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8750"/>
                            </p:stCondLst>
                            <p:childTnLst>
                              <p:par>
                                <p:cTn id="16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5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25" tmFilter="0, 0; 0.125,0.2665; 0.25,0.4; 0.375,0.465; 0.5,0.5;  0.625,0.535; 0.75,0.6; 0.875,0.7335; 1,1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1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2" dur="62" decel="50000">
                                          <p:stCondLst>
                                            <p:cond delay="253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3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4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6" dur="62" decel="50000">
                                          <p:stCondLst>
                                            <p:cond delay="62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8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9500"/>
                            </p:stCondLst>
                            <p:childTnLst>
                              <p:par>
                                <p:cTn id="18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9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24" tmFilter="0, 0; 0.125,0.2665; 0.25,0.4; 0.375,0.465; 0.5,0.5;  0.625,0.535; 0.75,0.6; 0.875,0.7335; 1,1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5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6" dur="62" decel="50000">
                                          <p:stCondLst>
                                            <p:cond delay="253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7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8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0" dur="62" decel="50000">
                                          <p:stCondLst>
                                            <p:cond delay="62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2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11250"/>
                            </p:stCondLst>
                            <p:childTnLst>
                              <p:par>
                                <p:cTn id="21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1" y="16503"/>
            <a:ext cx="9176553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13756" y="44624"/>
            <a:ext cx="8964488" cy="1080120"/>
          </a:xfrm>
          <a:prstGeom prst="rect">
            <a:avLst/>
          </a:prstGeom>
          <a:solidFill>
            <a:srgbClr val="996633"/>
          </a:solidFill>
          <a:ln w="38100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2500" b="1" dirty="0">
                <a:solidFill>
                  <a:prstClr val="white"/>
                </a:solidFill>
              </a:rPr>
              <a:t>CROSS-BORDER TOURISMSCAPES</a:t>
            </a:r>
            <a:r>
              <a:rPr lang="en-ZA" dirty="0">
                <a:solidFill>
                  <a:prstClr val="white"/>
                </a:solidFill>
              </a:rPr>
              <a:t/>
            </a:r>
            <a:br>
              <a:rPr lang="en-ZA" dirty="0">
                <a:solidFill>
                  <a:prstClr val="white"/>
                </a:solidFill>
              </a:rPr>
            </a:br>
            <a:r>
              <a:rPr lang="en-ZA" sz="3200" b="1" dirty="0">
                <a:solidFill>
                  <a:prstClr val="white"/>
                </a:solidFill>
                <a:latin typeface="Informal Roman" pitchFamily="66" charset="0"/>
              </a:rPr>
              <a:t>The Origins Route</a:t>
            </a:r>
            <a:endParaRPr lang="en-ZA" sz="2800" b="1" dirty="0">
              <a:solidFill>
                <a:prstClr val="white"/>
              </a:solidFill>
              <a:latin typeface="Informal Roman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28964" y="1268760"/>
            <a:ext cx="2934072" cy="112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ZA" sz="1200" b="1" dirty="0">
                <a:solidFill>
                  <a:prstClr val="white"/>
                </a:solidFill>
                <a:latin typeface="Arial Black" pitchFamily="34" charset="0"/>
              </a:rPr>
              <a:t>“TOURISMSCAPE” </a:t>
            </a:r>
          </a:p>
          <a:p>
            <a:pPr algn="ctr"/>
            <a:r>
              <a:rPr lang="en-ZA" sz="1100" b="1" dirty="0">
                <a:solidFill>
                  <a:prstClr val="white"/>
                </a:solidFill>
                <a:latin typeface="Arial Black" pitchFamily="34" charset="0"/>
              </a:rPr>
              <a:t>a landscape portrayed and utilised in a tourism context, like when a list of arbitrary tourist attractions are combined into a route based on a thematic approach.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439817" y="2444142"/>
            <a:ext cx="3415117" cy="2425018"/>
            <a:chOff x="2915816" y="2372134"/>
            <a:chExt cx="3415117" cy="2425018"/>
          </a:xfrm>
        </p:grpSpPr>
        <p:pic>
          <p:nvPicPr>
            <p:cNvPr id="2052" name="Picture 4" descr="Map of Southern Africa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28" t="51585" r="28597"/>
            <a:stretch/>
          </p:blipFill>
          <p:spPr bwMode="auto">
            <a:xfrm>
              <a:off x="2915816" y="2372134"/>
              <a:ext cx="3415117" cy="2425018"/>
            </a:xfrm>
            <a:prstGeom prst="rect">
              <a:avLst/>
            </a:prstGeom>
            <a:noFill/>
            <a:effectLst>
              <a:softEdge rad="3175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Oval 37"/>
            <p:cNvSpPr/>
            <p:nvPr/>
          </p:nvSpPr>
          <p:spPr>
            <a:xfrm>
              <a:off x="4139952" y="3284239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ZA" sz="800" dirty="0">
                  <a:solidFill>
                    <a:srgbClr val="996633"/>
                  </a:solidFill>
                </a:rPr>
                <a:t>2</a:t>
              </a:r>
            </a:p>
          </p:txBody>
        </p:sp>
        <p:sp>
          <p:nvSpPr>
            <p:cNvPr id="39" name="Oval 38"/>
            <p:cNvSpPr/>
            <p:nvPr/>
          </p:nvSpPr>
          <p:spPr>
            <a:xfrm>
              <a:off x="3563888" y="3140968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ZA" sz="800" dirty="0">
                  <a:solidFill>
                    <a:srgbClr val="996633"/>
                  </a:solidFill>
                </a:rPr>
                <a:t>1</a:t>
              </a:r>
            </a:p>
          </p:txBody>
        </p:sp>
        <p:sp>
          <p:nvSpPr>
            <p:cNvPr id="44" name="Oval 43"/>
            <p:cNvSpPr/>
            <p:nvPr/>
          </p:nvSpPr>
          <p:spPr>
            <a:xfrm>
              <a:off x="4932040" y="2852936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ZA" sz="800" dirty="0">
                  <a:solidFill>
                    <a:srgbClr val="996633"/>
                  </a:solidFill>
                </a:rPr>
                <a:t>3</a:t>
              </a:r>
            </a:p>
          </p:txBody>
        </p:sp>
        <p:sp>
          <p:nvSpPr>
            <p:cNvPr id="45" name="Oval 44"/>
            <p:cNvSpPr/>
            <p:nvPr/>
          </p:nvSpPr>
          <p:spPr>
            <a:xfrm>
              <a:off x="5364088" y="2924944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ZA" sz="800" dirty="0">
                  <a:solidFill>
                    <a:srgbClr val="996633"/>
                  </a:solidFill>
                </a:rPr>
                <a:t>4</a:t>
              </a:r>
            </a:p>
          </p:txBody>
        </p:sp>
        <p:sp>
          <p:nvSpPr>
            <p:cNvPr id="46" name="Oval 45"/>
            <p:cNvSpPr/>
            <p:nvPr/>
          </p:nvSpPr>
          <p:spPr>
            <a:xfrm>
              <a:off x="5076056" y="3573016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ZA" sz="800" dirty="0">
                  <a:solidFill>
                    <a:srgbClr val="996633"/>
                  </a:solidFill>
                </a:rPr>
                <a:t>5</a:t>
              </a:r>
            </a:p>
          </p:txBody>
        </p:sp>
        <p:sp>
          <p:nvSpPr>
            <p:cNvPr id="47" name="Oval 46"/>
            <p:cNvSpPr/>
            <p:nvPr/>
          </p:nvSpPr>
          <p:spPr>
            <a:xfrm>
              <a:off x="4788024" y="3462786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ZA" sz="800" dirty="0">
                  <a:solidFill>
                    <a:srgbClr val="996633"/>
                  </a:solidFill>
                </a:rPr>
                <a:t>7</a:t>
              </a:r>
            </a:p>
          </p:txBody>
        </p:sp>
        <p:sp>
          <p:nvSpPr>
            <p:cNvPr id="48" name="Oval 47"/>
            <p:cNvSpPr/>
            <p:nvPr/>
          </p:nvSpPr>
          <p:spPr>
            <a:xfrm>
              <a:off x="4716016" y="4005064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ZA" sz="800" dirty="0">
                  <a:solidFill>
                    <a:srgbClr val="996633"/>
                  </a:solidFill>
                </a:rPr>
                <a:t>6</a:t>
              </a:r>
            </a:p>
          </p:txBody>
        </p:sp>
      </p:grpSp>
      <p:pic>
        <p:nvPicPr>
          <p:cNvPr id="2065" name="Picture 1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3" y="404664"/>
            <a:ext cx="2086415" cy="63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1631505" y="1268760"/>
            <a:ext cx="2742827" cy="1800200"/>
            <a:chOff x="107504" y="1268760"/>
            <a:chExt cx="2742827" cy="1800200"/>
          </a:xfrm>
        </p:grpSpPr>
        <p:pic>
          <p:nvPicPr>
            <p:cNvPr id="2083" name="Picture 3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1268760"/>
              <a:ext cx="2742827" cy="1800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8" name="Oval 77"/>
            <p:cNvSpPr/>
            <p:nvPr/>
          </p:nvSpPr>
          <p:spPr>
            <a:xfrm>
              <a:off x="251520" y="1412776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ZA" sz="800" dirty="0">
                  <a:solidFill>
                    <a:srgbClr val="996633"/>
                  </a:solidFill>
                </a:rPr>
                <a:t>1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631504" y="3170422"/>
            <a:ext cx="2736304" cy="1770747"/>
            <a:chOff x="107504" y="3170421"/>
            <a:chExt cx="2736304" cy="1770747"/>
          </a:xfrm>
        </p:grpSpPr>
        <p:pic>
          <p:nvPicPr>
            <p:cNvPr id="2075" name="Picture 2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3170421"/>
              <a:ext cx="2736304" cy="17707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9" name="Oval 78"/>
            <p:cNvSpPr/>
            <p:nvPr/>
          </p:nvSpPr>
          <p:spPr>
            <a:xfrm>
              <a:off x="251520" y="3288190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ZA" sz="800" dirty="0">
                  <a:solidFill>
                    <a:srgbClr val="996633"/>
                  </a:solidFill>
                </a:rPr>
                <a:t>2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631504" y="5070600"/>
            <a:ext cx="2736304" cy="1742777"/>
            <a:chOff x="107504" y="5070599"/>
            <a:chExt cx="2736304" cy="1742777"/>
          </a:xfrm>
        </p:grpSpPr>
        <p:pic>
          <p:nvPicPr>
            <p:cNvPr id="2074" name="Picture 2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5070599"/>
              <a:ext cx="2736304" cy="1742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0" name="Oval 79"/>
            <p:cNvSpPr/>
            <p:nvPr/>
          </p:nvSpPr>
          <p:spPr>
            <a:xfrm>
              <a:off x="251520" y="5157192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ZA" sz="800" dirty="0">
                  <a:solidFill>
                    <a:srgbClr val="996633"/>
                  </a:solidFill>
                </a:rPr>
                <a:t>3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583833" y="5085184"/>
            <a:ext cx="3096344" cy="1728192"/>
            <a:chOff x="3059833" y="5085184"/>
            <a:chExt cx="3096344" cy="1728192"/>
          </a:xfrm>
        </p:grpSpPr>
        <p:pic>
          <p:nvPicPr>
            <p:cNvPr id="2073" name="Picture 2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9833" y="5085184"/>
              <a:ext cx="3096344" cy="1728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1" name="Oval 80"/>
            <p:cNvSpPr/>
            <p:nvPr/>
          </p:nvSpPr>
          <p:spPr>
            <a:xfrm>
              <a:off x="3203848" y="5229200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ZA" sz="800" dirty="0">
                  <a:solidFill>
                    <a:srgbClr val="996633"/>
                  </a:solidFill>
                </a:rPr>
                <a:t>4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824193" y="5085185"/>
            <a:ext cx="2736303" cy="1728192"/>
            <a:chOff x="6300192" y="5085185"/>
            <a:chExt cx="2736303" cy="1728192"/>
          </a:xfrm>
        </p:grpSpPr>
        <p:pic>
          <p:nvPicPr>
            <p:cNvPr id="2079" name="Picture 31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2" y="5085185"/>
              <a:ext cx="2736303" cy="1728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2" name="Oval 81"/>
            <p:cNvSpPr/>
            <p:nvPr/>
          </p:nvSpPr>
          <p:spPr>
            <a:xfrm>
              <a:off x="6444208" y="5229200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ZA" sz="800" dirty="0">
                  <a:solidFill>
                    <a:srgbClr val="996633"/>
                  </a:solidFill>
                </a:rPr>
                <a:t>5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824192" y="3140968"/>
            <a:ext cx="2778782" cy="1800200"/>
            <a:chOff x="6300192" y="3140968"/>
            <a:chExt cx="2778782" cy="1800200"/>
          </a:xfrm>
        </p:grpSpPr>
        <p:pic>
          <p:nvPicPr>
            <p:cNvPr id="2063" name="Picture 15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2" y="3140968"/>
              <a:ext cx="2778782" cy="1800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3" name="Oval 82"/>
            <p:cNvSpPr/>
            <p:nvPr/>
          </p:nvSpPr>
          <p:spPr>
            <a:xfrm>
              <a:off x="6444208" y="3284984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ZA" sz="800" dirty="0">
                  <a:solidFill>
                    <a:srgbClr val="996633"/>
                  </a:solidFill>
                </a:rPr>
                <a:t>6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824192" y="1340768"/>
            <a:ext cx="2690878" cy="1728192"/>
            <a:chOff x="6300192" y="1340768"/>
            <a:chExt cx="2690878" cy="1728192"/>
          </a:xfrm>
        </p:grpSpPr>
        <p:pic>
          <p:nvPicPr>
            <p:cNvPr id="2081" name="Picture 33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2" y="1340768"/>
              <a:ext cx="2690878" cy="1728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4" name="Oval 83"/>
            <p:cNvSpPr/>
            <p:nvPr/>
          </p:nvSpPr>
          <p:spPr>
            <a:xfrm>
              <a:off x="6444208" y="1484784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ZA" sz="800" dirty="0">
                  <a:solidFill>
                    <a:srgbClr val="996633"/>
                  </a:solidFill>
                </a:rPr>
                <a:t>7</a:t>
              </a: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8832304" y="476673"/>
            <a:ext cx="20517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1100" b="1" dirty="0">
                <a:solidFill>
                  <a:prstClr val="white"/>
                </a:solidFill>
              </a:rPr>
              <a:t>Charlene Herselman </a:t>
            </a:r>
          </a:p>
          <a:p>
            <a:pPr algn="ctr"/>
            <a:r>
              <a:rPr lang="en-ZA" sz="1100" b="1" dirty="0">
                <a:solidFill>
                  <a:prstClr val="white"/>
                </a:solidFill>
              </a:rPr>
              <a:t>&amp; KLH</a:t>
            </a:r>
          </a:p>
        </p:txBody>
      </p:sp>
    </p:spTree>
    <p:extLst>
      <p:ext uri="{BB962C8B-B14F-4D97-AF65-F5344CB8AC3E}">
        <p14:creationId xmlns:p14="http://schemas.microsoft.com/office/powerpoint/2010/main" val="1064731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1" y="16503"/>
            <a:ext cx="9176553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13756" y="44624"/>
            <a:ext cx="8964488" cy="1080120"/>
          </a:xfrm>
          <a:prstGeom prst="rect">
            <a:avLst/>
          </a:prstGeom>
          <a:solidFill>
            <a:srgbClr val="9966FF"/>
          </a:solidFill>
          <a:ln w="38100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2400" b="1" dirty="0">
                <a:solidFill>
                  <a:prstClr val="white"/>
                </a:solidFill>
              </a:rPr>
              <a:t>CROSS-BORDER TOURISMSCAPES</a:t>
            </a:r>
            <a:r>
              <a:rPr lang="en-ZA" dirty="0">
                <a:solidFill>
                  <a:prstClr val="white"/>
                </a:solidFill>
              </a:rPr>
              <a:t/>
            </a:r>
            <a:br>
              <a:rPr lang="en-ZA" dirty="0">
                <a:solidFill>
                  <a:prstClr val="white"/>
                </a:solidFill>
              </a:rPr>
            </a:br>
            <a:r>
              <a:rPr lang="en-ZA" sz="3200" dirty="0">
                <a:solidFill>
                  <a:prstClr val="white"/>
                </a:solidFill>
                <a:latin typeface="Informal Roman" pitchFamily="66" charset="0"/>
              </a:rPr>
              <a:t>The Liberation Route</a:t>
            </a:r>
            <a:endParaRPr lang="en-ZA" sz="2800" dirty="0">
              <a:solidFill>
                <a:prstClr val="white"/>
              </a:solidFill>
              <a:latin typeface="Informal Roman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28964" y="1268760"/>
            <a:ext cx="2934072" cy="112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ZA" sz="1200" b="1" dirty="0">
                <a:solidFill>
                  <a:prstClr val="white"/>
                </a:solidFill>
                <a:latin typeface="Arial Black" pitchFamily="34" charset="0"/>
              </a:rPr>
              <a:t>“TOURISMSCAPE” </a:t>
            </a:r>
          </a:p>
          <a:p>
            <a:pPr algn="ctr"/>
            <a:r>
              <a:rPr lang="en-ZA" sz="1100" b="1" dirty="0">
                <a:solidFill>
                  <a:prstClr val="white"/>
                </a:solidFill>
                <a:latin typeface="Arial Black" pitchFamily="34" charset="0"/>
              </a:rPr>
              <a:t>a landscape portrayed and utilised in a tourism context, like when a list of arbitrary tourist attractions are combined into a route based on a thematic approach.</a:t>
            </a:r>
          </a:p>
        </p:txBody>
      </p:sp>
      <p:pic>
        <p:nvPicPr>
          <p:cNvPr id="2052" name="Picture 4" descr="Map of Southern Africa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8" t="51585" r="28597"/>
          <a:stretch/>
        </p:blipFill>
        <p:spPr bwMode="auto">
          <a:xfrm>
            <a:off x="4439817" y="2444142"/>
            <a:ext cx="3415117" cy="2425018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Oval 37"/>
          <p:cNvSpPr/>
          <p:nvPr/>
        </p:nvSpPr>
        <p:spPr>
          <a:xfrm>
            <a:off x="5663952" y="3356247"/>
            <a:ext cx="144016" cy="144016"/>
          </a:xfrm>
          <a:prstGeom prst="ellipse">
            <a:avLst/>
          </a:prstGeom>
          <a:solidFill>
            <a:schemeClr val="bg1"/>
          </a:soli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800" dirty="0">
                <a:solidFill>
                  <a:srgbClr val="996633"/>
                </a:solidFill>
              </a:rPr>
              <a:t>2</a:t>
            </a:r>
          </a:p>
        </p:txBody>
      </p:sp>
      <p:sp>
        <p:nvSpPr>
          <p:cNvPr id="39" name="Oval 38"/>
          <p:cNvSpPr/>
          <p:nvPr/>
        </p:nvSpPr>
        <p:spPr>
          <a:xfrm>
            <a:off x="5087888" y="3212976"/>
            <a:ext cx="144016" cy="144016"/>
          </a:xfrm>
          <a:prstGeom prst="ellipse">
            <a:avLst/>
          </a:prstGeom>
          <a:solidFill>
            <a:schemeClr val="bg1"/>
          </a:soli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800" dirty="0">
                <a:solidFill>
                  <a:srgbClr val="996633"/>
                </a:solidFill>
              </a:rPr>
              <a:t>1</a:t>
            </a:r>
          </a:p>
        </p:txBody>
      </p:sp>
      <p:sp>
        <p:nvSpPr>
          <p:cNvPr id="44" name="Oval 43"/>
          <p:cNvSpPr/>
          <p:nvPr/>
        </p:nvSpPr>
        <p:spPr>
          <a:xfrm>
            <a:off x="6456040" y="2924944"/>
            <a:ext cx="144016" cy="144016"/>
          </a:xfrm>
          <a:prstGeom prst="ellipse">
            <a:avLst/>
          </a:prstGeom>
          <a:solidFill>
            <a:schemeClr val="bg1"/>
          </a:soli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800" dirty="0">
                <a:solidFill>
                  <a:srgbClr val="996633"/>
                </a:solidFill>
              </a:rPr>
              <a:t>3</a:t>
            </a:r>
          </a:p>
        </p:txBody>
      </p:sp>
      <p:sp>
        <p:nvSpPr>
          <p:cNvPr id="45" name="Oval 44"/>
          <p:cNvSpPr/>
          <p:nvPr/>
        </p:nvSpPr>
        <p:spPr>
          <a:xfrm>
            <a:off x="6888088" y="2996952"/>
            <a:ext cx="144016" cy="144016"/>
          </a:xfrm>
          <a:prstGeom prst="ellipse">
            <a:avLst/>
          </a:prstGeom>
          <a:solidFill>
            <a:schemeClr val="bg1"/>
          </a:soli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800" dirty="0">
                <a:solidFill>
                  <a:srgbClr val="996633"/>
                </a:solidFill>
              </a:rPr>
              <a:t>4</a:t>
            </a:r>
          </a:p>
        </p:txBody>
      </p:sp>
      <p:sp>
        <p:nvSpPr>
          <p:cNvPr id="46" name="Oval 45"/>
          <p:cNvSpPr/>
          <p:nvPr/>
        </p:nvSpPr>
        <p:spPr>
          <a:xfrm>
            <a:off x="6600056" y="3645024"/>
            <a:ext cx="144016" cy="144016"/>
          </a:xfrm>
          <a:prstGeom prst="ellipse">
            <a:avLst/>
          </a:prstGeom>
          <a:solidFill>
            <a:schemeClr val="bg1"/>
          </a:soli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800" dirty="0">
                <a:solidFill>
                  <a:srgbClr val="996633"/>
                </a:solidFill>
              </a:rPr>
              <a:t>5</a:t>
            </a:r>
          </a:p>
        </p:txBody>
      </p:sp>
      <p:sp>
        <p:nvSpPr>
          <p:cNvPr id="47" name="Oval 46"/>
          <p:cNvSpPr/>
          <p:nvPr/>
        </p:nvSpPr>
        <p:spPr>
          <a:xfrm>
            <a:off x="5231904" y="4581128"/>
            <a:ext cx="144016" cy="144016"/>
          </a:xfrm>
          <a:prstGeom prst="ellipse">
            <a:avLst/>
          </a:prstGeom>
          <a:solidFill>
            <a:schemeClr val="bg1"/>
          </a:soli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800" dirty="0">
                <a:solidFill>
                  <a:srgbClr val="996633"/>
                </a:solidFill>
              </a:rPr>
              <a:t>7</a:t>
            </a:r>
          </a:p>
        </p:txBody>
      </p:sp>
      <p:sp>
        <p:nvSpPr>
          <p:cNvPr id="48" name="Oval 47"/>
          <p:cNvSpPr/>
          <p:nvPr/>
        </p:nvSpPr>
        <p:spPr>
          <a:xfrm>
            <a:off x="6240016" y="4077072"/>
            <a:ext cx="144016" cy="144016"/>
          </a:xfrm>
          <a:prstGeom prst="ellipse">
            <a:avLst/>
          </a:prstGeom>
          <a:solidFill>
            <a:schemeClr val="bg1"/>
          </a:soli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800" dirty="0">
                <a:solidFill>
                  <a:srgbClr val="996633"/>
                </a:solidFill>
              </a:rPr>
              <a:t>6</a:t>
            </a:r>
          </a:p>
        </p:txBody>
      </p:sp>
      <p:pic>
        <p:nvPicPr>
          <p:cNvPr id="2065" name="Picture 1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3" y="404664"/>
            <a:ext cx="2086415" cy="63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192" y="1242718"/>
            <a:ext cx="2748156" cy="1754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5" y="1268760"/>
            <a:ext cx="2736303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3140968"/>
            <a:ext cx="2736304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5013176"/>
            <a:ext cx="2736304" cy="177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0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824" y="5085184"/>
            <a:ext cx="3132348" cy="1676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1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193" y="3140969"/>
            <a:ext cx="2816199" cy="1816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2" name="Picture 1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192" y="5085184"/>
            <a:ext cx="2706688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8940824" y="621850"/>
            <a:ext cx="20517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1100" b="1" dirty="0">
                <a:solidFill>
                  <a:prstClr val="white"/>
                </a:solidFill>
              </a:rPr>
              <a:t>Jane </a:t>
            </a:r>
            <a:r>
              <a:rPr lang="en-ZA" sz="1100" b="1" dirty="0" err="1">
                <a:solidFill>
                  <a:prstClr val="white"/>
                </a:solidFill>
              </a:rPr>
              <a:t>Dewah</a:t>
            </a:r>
            <a:endParaRPr lang="en-ZA" sz="1100" b="1" dirty="0">
              <a:solidFill>
                <a:prstClr val="white"/>
              </a:solidFill>
            </a:endParaRPr>
          </a:p>
          <a:p>
            <a:pPr algn="ctr"/>
            <a:r>
              <a:rPr lang="en-ZA" sz="1100" b="1" dirty="0">
                <a:solidFill>
                  <a:prstClr val="white"/>
                </a:solidFill>
              </a:rPr>
              <a:t>&amp; KLH</a:t>
            </a:r>
          </a:p>
        </p:txBody>
      </p:sp>
      <p:pic>
        <p:nvPicPr>
          <p:cNvPr id="18443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3" y="1340769"/>
            <a:ext cx="182563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4" name="Picture 1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3" y="3209926"/>
            <a:ext cx="182563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5" name="Picture 1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3" y="5085185"/>
            <a:ext cx="182563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6" name="Picture 1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833" y="5157193"/>
            <a:ext cx="182563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8" name="Picture 1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01" y="5157193"/>
            <a:ext cx="182563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9" name="Picture 17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209" y="3209926"/>
            <a:ext cx="182563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50" name="Picture 18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01" y="1340769"/>
            <a:ext cx="182563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7152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2209800" y="2130428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178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2F87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ZA" dirty="0" err="1"/>
              <a:t>Tourismscapes</a:t>
            </a:r>
            <a:r>
              <a:rPr lang="en-ZA" dirty="0"/>
              <a:t> website </a:t>
            </a:r>
            <a:br>
              <a:rPr lang="en-ZA" dirty="0"/>
            </a:br>
            <a:r>
              <a:rPr lang="en-ZA" dirty="0"/>
              <a:t>video clip</a:t>
            </a:r>
          </a:p>
        </p:txBody>
      </p:sp>
    </p:spTree>
    <p:extLst>
      <p:ext uri="{BB962C8B-B14F-4D97-AF65-F5344CB8AC3E}">
        <p14:creationId xmlns:p14="http://schemas.microsoft.com/office/powerpoint/2010/main" val="1638174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981200" y="510900"/>
            <a:ext cx="8140891" cy="706622"/>
          </a:xfrm>
          <a:prstGeom prst="rect">
            <a:avLst/>
          </a:prstGeom>
          <a:solidFill>
            <a:srgbClr val="FF0000"/>
          </a:solidFill>
          <a:ln w="19050" cmpd="sng">
            <a:solidFill>
              <a:srgbClr val="002F87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2F87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/>
              <a:t>Tourist guide regulations and accreditation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981200" y="1600203"/>
            <a:ext cx="8229600" cy="4525963"/>
          </a:xfrm>
        </p:spPr>
        <p:txBody>
          <a:bodyPr>
            <a:normAutofit/>
          </a:bodyPr>
          <a:lstStyle/>
          <a:p>
            <a:r>
              <a:rPr lang="en-ZA" dirty="0" smtClean="0"/>
              <a:t>Accreditation framework</a:t>
            </a:r>
          </a:p>
          <a:p>
            <a:pPr lvl="1"/>
            <a:r>
              <a:rPr lang="en-ZA" dirty="0" smtClean="0"/>
              <a:t>Procedure</a:t>
            </a:r>
          </a:p>
          <a:p>
            <a:pPr lvl="1"/>
            <a:r>
              <a:rPr lang="en-ZA" dirty="0" smtClean="0"/>
              <a:t>By individual countries</a:t>
            </a:r>
          </a:p>
          <a:p>
            <a:pPr lvl="1"/>
            <a:r>
              <a:rPr lang="en-ZA" dirty="0" smtClean="0"/>
              <a:t>By a centralised organisation</a:t>
            </a:r>
          </a:p>
          <a:p>
            <a:r>
              <a:rPr lang="en-ZA" dirty="0" smtClean="0"/>
              <a:t>Operational recommendations</a:t>
            </a:r>
          </a:p>
          <a:p>
            <a:pPr lvl="1"/>
            <a:r>
              <a:rPr lang="en-ZA" dirty="0" smtClean="0"/>
              <a:t>Permits and visas</a:t>
            </a:r>
          </a:p>
          <a:p>
            <a:pPr lvl="1"/>
            <a:r>
              <a:rPr lang="en-ZA" dirty="0" smtClean="0"/>
              <a:t>Complaints and disciplinary issues</a:t>
            </a:r>
          </a:p>
          <a:p>
            <a:pPr lvl="1"/>
            <a:r>
              <a:rPr lang="en-ZA" dirty="0" smtClean="0"/>
              <a:t>Reregistration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88558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8"/>
          <p:cNvSpPr>
            <a:spLocks noChangeArrowheads="1"/>
          </p:cNvSpPr>
          <p:nvPr/>
        </p:nvSpPr>
        <p:spPr bwMode="auto">
          <a:xfrm>
            <a:off x="2457768" y="44376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ZA"/>
          </a:p>
        </p:txBody>
      </p:sp>
      <p:grpSp>
        <p:nvGrpSpPr>
          <p:cNvPr id="3" name="Group 2"/>
          <p:cNvGrpSpPr/>
          <p:nvPr/>
        </p:nvGrpSpPr>
        <p:grpSpPr>
          <a:xfrm>
            <a:off x="1894115" y="1320084"/>
            <a:ext cx="8044542" cy="4471117"/>
            <a:chOff x="0" y="0"/>
            <a:chExt cx="6823075" cy="3560445"/>
          </a:xfrm>
        </p:grpSpPr>
        <p:grpSp>
          <p:nvGrpSpPr>
            <p:cNvPr id="4" name="Group 3"/>
            <p:cNvGrpSpPr/>
            <p:nvPr/>
          </p:nvGrpSpPr>
          <p:grpSpPr>
            <a:xfrm>
              <a:off x="2663190" y="0"/>
              <a:ext cx="4119245" cy="1408430"/>
              <a:chOff x="0" y="0"/>
              <a:chExt cx="4119245" cy="1408502"/>
            </a:xfrm>
          </p:grpSpPr>
          <p:sp>
            <p:nvSpPr>
              <p:cNvPr id="35" name="Block Arc 34"/>
              <p:cNvSpPr/>
              <p:nvPr/>
            </p:nvSpPr>
            <p:spPr>
              <a:xfrm rot="10800000">
                <a:off x="0" y="0"/>
                <a:ext cx="1552755" cy="1408502"/>
              </a:xfrm>
              <a:prstGeom prst="blockArc">
                <a:avLst/>
              </a:prstGeom>
              <a:noFill/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ZA" sz="120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en-ZA" sz="1200">
                  <a:ea typeface="MS Mincho" panose="02020609040205080304" pitchFamily="49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" name="TextBox 9"/>
              <p:cNvSpPr txBox="1"/>
              <p:nvPr/>
            </p:nvSpPr>
            <p:spPr>
              <a:xfrm>
                <a:off x="351155" y="1068650"/>
                <a:ext cx="1052195" cy="196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ZA" sz="1000" i="1">
                    <a:solidFill>
                      <a:srgbClr val="000000"/>
                    </a:solidFill>
                    <a:latin typeface="Cambria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Collaboration</a:t>
                </a:r>
                <a:endParaRPr lang="en-ZA" sz="1200">
                  <a:latin typeface="Times New Roman" panose="02020603050405020304" pitchFamily="18" charset="0"/>
                  <a:ea typeface="MS Mincho" panose="02020609040205080304" pitchFamily="49" charset="-128"/>
                </a:endParaRPr>
              </a:p>
            </p:txBody>
          </p:sp>
          <p:cxnSp>
            <p:nvCxnSpPr>
              <p:cNvPr id="37" name="Straight Connector 36"/>
              <p:cNvCxnSpPr/>
              <p:nvPr/>
            </p:nvCxnSpPr>
            <p:spPr>
              <a:xfrm>
                <a:off x="1604645" y="715645"/>
                <a:ext cx="2514600" cy="0"/>
              </a:xfrm>
              <a:prstGeom prst="line">
                <a:avLst/>
              </a:prstGeom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Text Box 21"/>
              <p:cNvSpPr txBox="1"/>
              <p:nvPr/>
            </p:nvSpPr>
            <p:spPr>
              <a:xfrm>
                <a:off x="2747645" y="487045"/>
                <a:ext cx="1371600" cy="2286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C572A759-6A51-4108-AA02-DFA0A04FC94B}">
                  <ma14:wrappingTextBox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    </a:ext>
              </a:extLst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r"/>
                <a:r>
                  <a:rPr lang="en-ZA" sz="1000">
                    <a:ea typeface="MS Mincho" panose="02020609040205080304" pitchFamily="49" charset="-128"/>
                    <a:cs typeface="Times New Roman" panose="02020603050405020304" pitchFamily="18" charset="0"/>
                  </a:rPr>
                  <a:t>Terrace 3:</a:t>
                </a:r>
                <a:endParaRPr lang="en-ZA" sz="1200">
                  <a:ea typeface="MS Mincho" panose="02020609040205080304" pitchFamily="49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" name="Text Box 23"/>
              <p:cNvSpPr txBox="1"/>
              <p:nvPr/>
            </p:nvSpPr>
            <p:spPr>
              <a:xfrm>
                <a:off x="2404745" y="715645"/>
                <a:ext cx="1714500" cy="31310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C572A759-6A51-4108-AA02-DFA0A04FC94B}">
                  <ma14:wrappingTextBox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    </a:ext>
              </a:extLst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r"/>
                <a:r>
                  <a:rPr lang="en-ZA" sz="1000">
                    <a:ea typeface="MS Mincho" panose="02020609040205080304" pitchFamily="49" charset="-128"/>
                    <a:cs typeface="Times New Roman" panose="02020603050405020304" pitchFamily="18" charset="0"/>
                  </a:rPr>
                  <a:t>Regional Harmonisation</a:t>
                </a:r>
                <a:endParaRPr lang="en-ZA" sz="1200">
                  <a:ea typeface="MS Mincho" panose="02020609040205080304" pitchFamily="49" charset="-128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1410335" y="608330"/>
              <a:ext cx="5412740" cy="2952115"/>
              <a:chOff x="0" y="0"/>
              <a:chExt cx="5412740" cy="2952547"/>
            </a:xfrm>
          </p:grpSpPr>
          <p:sp>
            <p:nvSpPr>
              <p:cNvPr id="24" name="Block Arc 23"/>
              <p:cNvSpPr/>
              <p:nvPr/>
            </p:nvSpPr>
            <p:spPr>
              <a:xfrm rot="10800000">
                <a:off x="0" y="0"/>
                <a:ext cx="4104456" cy="2952328"/>
              </a:xfrm>
              <a:prstGeom prst="blockArc">
                <a:avLst/>
              </a:prstGeom>
              <a:noFill/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ZA" sz="120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en-ZA" sz="1200">
                  <a:ea typeface="MS Mincho" panose="02020609040205080304" pitchFamily="49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TextBox 4"/>
              <p:cNvSpPr txBox="1"/>
              <p:nvPr/>
            </p:nvSpPr>
            <p:spPr>
              <a:xfrm>
                <a:off x="239395" y="2016420"/>
                <a:ext cx="903605" cy="2206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ZA" sz="1200">
                    <a:solidFill>
                      <a:srgbClr val="000000"/>
                    </a:solidFill>
                    <a:latin typeface="Cambria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Lesotho</a:t>
                </a:r>
                <a:endParaRPr lang="en-ZA" sz="1200">
                  <a:latin typeface="Times New Roman" panose="02020603050405020304" pitchFamily="18" charset="0"/>
                  <a:ea typeface="MS Mincho" panose="02020609040205080304" pitchFamily="49" charset="-128"/>
                </a:endParaRPr>
              </a:p>
            </p:txBody>
          </p:sp>
          <p:cxnSp>
            <p:nvCxnSpPr>
              <p:cNvPr id="26" name="Straight Connector 25"/>
              <p:cNvCxnSpPr/>
              <p:nvPr/>
            </p:nvCxnSpPr>
            <p:spPr>
              <a:xfrm flipV="1">
                <a:off x="612140" y="2014855"/>
                <a:ext cx="571500" cy="529590"/>
              </a:xfrm>
              <a:prstGeom prst="line">
                <a:avLst/>
              </a:prstGeom>
              <a:ln w="2222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Box 4"/>
              <p:cNvSpPr txBox="1"/>
              <p:nvPr/>
            </p:nvSpPr>
            <p:spPr>
              <a:xfrm>
                <a:off x="1233170" y="2632460"/>
                <a:ext cx="824230" cy="1838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ZA" sz="900">
                    <a:solidFill>
                      <a:srgbClr val="000000"/>
                    </a:solidFill>
                    <a:latin typeface="Cambria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Mozambique</a:t>
                </a:r>
                <a:endParaRPr lang="en-ZA" sz="1200">
                  <a:latin typeface="Times New Roman" panose="02020603050405020304" pitchFamily="18" charset="0"/>
                  <a:ea typeface="MS Mincho" panose="02020609040205080304" pitchFamily="49" charset="-128"/>
                </a:endParaRPr>
              </a:p>
            </p:txBody>
          </p:sp>
          <p:cxnSp>
            <p:nvCxnSpPr>
              <p:cNvPr id="28" name="Straight Connector 27"/>
              <p:cNvCxnSpPr/>
              <p:nvPr/>
            </p:nvCxnSpPr>
            <p:spPr>
              <a:xfrm>
                <a:off x="2043430" y="2217420"/>
                <a:ext cx="0" cy="735127"/>
              </a:xfrm>
              <a:prstGeom prst="line">
                <a:avLst/>
              </a:prstGeom>
              <a:ln w="2222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TextBox 4"/>
              <p:cNvSpPr txBox="1"/>
              <p:nvPr/>
            </p:nvSpPr>
            <p:spPr>
              <a:xfrm>
                <a:off x="2032635" y="2617853"/>
                <a:ext cx="1086485" cy="1961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ZA" sz="1000">
                    <a:solidFill>
                      <a:srgbClr val="000000"/>
                    </a:solidFill>
                    <a:latin typeface="Cambria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Swaziland</a:t>
                </a:r>
                <a:endParaRPr lang="en-ZA" sz="1200">
                  <a:latin typeface="Times New Roman" panose="02020603050405020304" pitchFamily="18" charset="0"/>
                  <a:ea typeface="MS Mincho" panose="02020609040205080304" pitchFamily="49" charset="-128"/>
                </a:endParaRPr>
              </a:p>
            </p:txBody>
          </p:sp>
          <p:cxnSp>
            <p:nvCxnSpPr>
              <p:cNvPr id="30" name="Straight Connector 29"/>
              <p:cNvCxnSpPr/>
              <p:nvPr/>
            </p:nvCxnSpPr>
            <p:spPr>
              <a:xfrm>
                <a:off x="2846070" y="2061845"/>
                <a:ext cx="379562" cy="655608"/>
              </a:xfrm>
              <a:prstGeom prst="line">
                <a:avLst/>
              </a:prstGeom>
              <a:ln w="2222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TextBox 4"/>
              <p:cNvSpPr txBox="1"/>
              <p:nvPr/>
            </p:nvSpPr>
            <p:spPr>
              <a:xfrm>
                <a:off x="2934970" y="2145344"/>
                <a:ext cx="1179830" cy="2083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ZA" sz="1100">
                    <a:solidFill>
                      <a:srgbClr val="000000"/>
                    </a:solidFill>
                    <a:latin typeface="Cambria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Zimbabwe</a:t>
                </a:r>
                <a:endParaRPr lang="en-ZA" sz="1200">
                  <a:latin typeface="Times New Roman" panose="02020603050405020304" pitchFamily="18" charset="0"/>
                  <a:ea typeface="MS Mincho" panose="02020609040205080304" pitchFamily="49" charset="-128"/>
                </a:endParaRPr>
              </a:p>
            </p:txBody>
          </p:sp>
          <p:cxnSp>
            <p:nvCxnSpPr>
              <p:cNvPr id="32" name="Straight Connector 31"/>
              <p:cNvCxnSpPr/>
              <p:nvPr/>
            </p:nvCxnSpPr>
            <p:spPr>
              <a:xfrm>
                <a:off x="4155440" y="1443355"/>
                <a:ext cx="1257300" cy="0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Text Box 26"/>
              <p:cNvSpPr txBox="1"/>
              <p:nvPr/>
            </p:nvSpPr>
            <p:spPr>
              <a:xfrm>
                <a:off x="4041140" y="1214755"/>
                <a:ext cx="1371600" cy="2286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C572A759-6A51-4108-AA02-DFA0A04FC94B}">
                  <ma14:wrappingTextBox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    </a:ext>
              </a:extLst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r"/>
                <a:r>
                  <a:rPr lang="en-ZA" sz="1000">
                    <a:ea typeface="MS Mincho" panose="02020609040205080304" pitchFamily="49" charset="-128"/>
                    <a:cs typeface="Times New Roman" panose="02020603050405020304" pitchFamily="18" charset="0"/>
                  </a:rPr>
                  <a:t>Terrace 1:</a:t>
                </a:r>
                <a:endParaRPr lang="en-ZA" sz="1200">
                  <a:ea typeface="MS Mincho" panose="02020609040205080304" pitchFamily="49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" name="Text Box 27"/>
              <p:cNvSpPr txBox="1"/>
              <p:nvPr/>
            </p:nvSpPr>
            <p:spPr>
              <a:xfrm>
                <a:off x="4498340" y="1443355"/>
                <a:ext cx="914400" cy="2286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C572A759-6A51-4108-AA02-DFA0A04FC94B}">
                  <ma14:wrappingTextBox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    </a:ext>
              </a:extLst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r"/>
                <a:r>
                  <a:rPr lang="en-ZA" sz="1000">
                    <a:ea typeface="MS Mincho" panose="02020609040205080304" pitchFamily="49" charset="-128"/>
                    <a:cs typeface="Times New Roman" panose="02020603050405020304" pitchFamily="18" charset="0"/>
                  </a:rPr>
                  <a:t>Host Concern</a:t>
                </a:r>
                <a:endParaRPr lang="en-ZA" sz="1200">
                  <a:ea typeface="MS Mincho" panose="02020609040205080304" pitchFamily="49" charset="-128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0" y="265430"/>
              <a:ext cx="4725035" cy="2159000"/>
              <a:chOff x="0" y="0"/>
              <a:chExt cx="4725463" cy="2159000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2171700" y="0"/>
                <a:ext cx="2553763" cy="2159000"/>
                <a:chOff x="0" y="0"/>
                <a:chExt cx="2553763" cy="2159189"/>
              </a:xfrm>
            </p:grpSpPr>
            <p:sp>
              <p:nvSpPr>
                <p:cNvPr id="18" name="Block Arc 17"/>
                <p:cNvSpPr/>
                <p:nvPr/>
              </p:nvSpPr>
              <p:spPr>
                <a:xfrm rot="10800000">
                  <a:off x="0" y="0"/>
                  <a:ext cx="2553763" cy="2159189"/>
                </a:xfrm>
                <a:prstGeom prst="blockArc">
                  <a:avLst/>
                </a:prstGeom>
                <a:noFill/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ZA" sz="1200"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 </a:t>
                  </a:r>
                  <a:endParaRPr lang="en-ZA" sz="1200">
                    <a:ea typeface="MS Mincho" panose="02020609040205080304" pitchFamily="49" charset="-128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9" name="TextBox 9"/>
                <p:cNvSpPr txBox="1"/>
                <p:nvPr/>
              </p:nvSpPr>
              <p:spPr>
                <a:xfrm>
                  <a:off x="46990" y="1371720"/>
                  <a:ext cx="753110" cy="1960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ZA" sz="1000">
                      <a:solidFill>
                        <a:srgbClr val="000000"/>
                      </a:solidFill>
                      <a:latin typeface="Cambria" panose="02040503050406030204" pitchFamily="18" charset="0"/>
                      <a:ea typeface="MS Mincho" panose="02020609040205080304" pitchFamily="49" charset="-128"/>
                      <a:cs typeface="Times New Roman" panose="02020603050405020304" pitchFamily="18" charset="0"/>
                    </a:rPr>
                    <a:t>Botswana</a:t>
                  </a:r>
                  <a:endParaRPr lang="en-ZA" sz="1200">
                    <a:latin typeface="Times New Roman" panose="02020603050405020304" pitchFamily="18" charset="0"/>
                    <a:ea typeface="MS Mincho" panose="02020609040205080304" pitchFamily="49" charset="-128"/>
                  </a:endParaRPr>
                </a:p>
              </p:txBody>
            </p:sp>
            <p:cxnSp>
              <p:nvCxnSpPr>
                <p:cNvPr id="20" name="Straight Connector 19"/>
                <p:cNvCxnSpPr/>
                <p:nvPr/>
              </p:nvCxnSpPr>
              <p:spPr>
                <a:xfrm flipV="1">
                  <a:off x="448310" y="1466215"/>
                  <a:ext cx="326978" cy="448574"/>
                </a:xfrm>
                <a:prstGeom prst="line">
                  <a:avLst/>
                </a:prstGeom>
                <a:ln w="2222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" name="TextBox 9"/>
                <p:cNvSpPr txBox="1"/>
                <p:nvPr/>
              </p:nvSpPr>
              <p:spPr>
                <a:xfrm>
                  <a:off x="800100" y="1931839"/>
                  <a:ext cx="753110" cy="1960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ZA" sz="1000">
                      <a:solidFill>
                        <a:srgbClr val="000000"/>
                      </a:solidFill>
                      <a:latin typeface="Cambria" panose="02040503050406030204" pitchFamily="18" charset="0"/>
                      <a:ea typeface="MS Mincho" panose="02020609040205080304" pitchFamily="49" charset="-128"/>
                      <a:cs typeface="Times New Roman" panose="02020603050405020304" pitchFamily="18" charset="0"/>
                    </a:rPr>
                    <a:t>Namibia</a:t>
                  </a:r>
                  <a:endParaRPr lang="en-ZA" sz="1200">
                    <a:latin typeface="Times New Roman" panose="02020603050405020304" pitchFamily="18" charset="0"/>
                    <a:ea typeface="MS Mincho" panose="02020609040205080304" pitchFamily="49" charset="-128"/>
                  </a:endParaRPr>
                </a:p>
              </p:txBody>
            </p:sp>
            <p:cxnSp>
              <p:nvCxnSpPr>
                <p:cNvPr id="22" name="Straight Connector 21"/>
                <p:cNvCxnSpPr/>
                <p:nvPr/>
              </p:nvCxnSpPr>
              <p:spPr>
                <a:xfrm>
                  <a:off x="1586865" y="1561465"/>
                  <a:ext cx="258445" cy="499745"/>
                </a:xfrm>
                <a:prstGeom prst="line">
                  <a:avLst/>
                </a:prstGeom>
                <a:ln w="2222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" name="TextBox 9"/>
                <p:cNvSpPr txBox="1"/>
                <p:nvPr/>
              </p:nvSpPr>
              <p:spPr>
                <a:xfrm>
                  <a:off x="1829162" y="1474599"/>
                  <a:ext cx="437555" cy="1960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ZA" sz="1000">
                      <a:solidFill>
                        <a:srgbClr val="000000"/>
                      </a:solidFill>
                      <a:latin typeface="Cambria" panose="02040503050406030204" pitchFamily="18" charset="0"/>
                      <a:ea typeface="MS Mincho" panose="02020609040205080304" pitchFamily="49" charset="-128"/>
                      <a:cs typeface="Times New Roman" panose="02020603050405020304" pitchFamily="18" charset="0"/>
                    </a:rPr>
                    <a:t>RSA</a:t>
                  </a:r>
                  <a:endParaRPr lang="en-ZA" sz="1200">
                    <a:latin typeface="Times New Roman" panose="02020603050405020304" pitchFamily="18" charset="0"/>
                    <a:ea typeface="MS Mincho" panose="02020609040205080304" pitchFamily="49" charset="-128"/>
                  </a:endParaRPr>
                </a:p>
              </p:txBody>
            </p:sp>
          </p:grpSp>
          <p:cxnSp>
            <p:nvCxnSpPr>
              <p:cNvPr id="15" name="Straight Connector 14"/>
              <p:cNvCxnSpPr/>
              <p:nvPr/>
            </p:nvCxnSpPr>
            <p:spPr>
              <a:xfrm>
                <a:off x="0" y="1136650"/>
                <a:ext cx="2057400" cy="0"/>
              </a:xfrm>
              <a:prstGeom prst="line">
                <a:avLst/>
              </a:prstGeom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 Box 24"/>
              <p:cNvSpPr txBox="1"/>
              <p:nvPr/>
            </p:nvSpPr>
            <p:spPr>
              <a:xfrm>
                <a:off x="0" y="908050"/>
                <a:ext cx="1371600" cy="2286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C572A759-6A51-4108-AA02-DFA0A04FC94B}">
                  <ma14:wrappingTextBox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    </a:ext>
              </a:extLst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en-ZA" sz="1000">
                    <a:ea typeface="MS Mincho" panose="02020609040205080304" pitchFamily="49" charset="-128"/>
                    <a:cs typeface="Times New Roman" panose="02020603050405020304" pitchFamily="18" charset="0"/>
                  </a:rPr>
                  <a:t>Terrace 2:</a:t>
                </a:r>
                <a:endParaRPr lang="en-ZA" sz="1200">
                  <a:ea typeface="MS Mincho" panose="02020609040205080304" pitchFamily="49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Text Box 25"/>
              <p:cNvSpPr txBox="1"/>
              <p:nvPr/>
            </p:nvSpPr>
            <p:spPr>
              <a:xfrm>
                <a:off x="0" y="1136650"/>
                <a:ext cx="1371600" cy="2286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C572A759-6A51-4108-AA02-DFA0A04FC94B}">
                  <ma14:wrappingTextBox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    </a:ext>
              </a:extLst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en-ZA" sz="1000">
                    <a:ea typeface="MS Mincho" panose="02020609040205080304" pitchFamily="49" charset="-128"/>
                    <a:cs typeface="Times New Roman" panose="02020603050405020304" pitchFamily="18" charset="0"/>
                  </a:rPr>
                  <a:t>On Par Collaboration</a:t>
                </a:r>
                <a:endParaRPr lang="en-ZA" sz="1200">
                  <a:ea typeface="MS Mincho" panose="02020609040205080304" pitchFamily="49" charset="-128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3305" y="1408430"/>
              <a:ext cx="354330" cy="236220"/>
            </a:xfrm>
            <a:prstGeom prst="rect">
              <a:avLst/>
            </a:prstGeom>
            <a:extLst>
              <a:ext uri="{FAA26D3D-D897-4be2-8F04-BA451C77F1D7}">
                <ma14:placeholder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  </a:ext>
            </a:ex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3260" y="1969770"/>
              <a:ext cx="358775" cy="238760"/>
            </a:xfrm>
            <a:prstGeom prst="rect">
              <a:avLst/>
            </a:prstGeom>
            <a:extLst>
              <a:ext uri="{FAA26D3D-D897-4be2-8F04-BA451C77F1D7}">
                <ma14:placeholder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  </a:ext>
            </a:ex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7835" y="1408430"/>
              <a:ext cx="354965" cy="236220"/>
            </a:xfrm>
            <a:prstGeom prst="rect">
              <a:avLst/>
            </a:prstGeom>
            <a:extLst>
              <a:ext uri="{FAA26D3D-D897-4be2-8F04-BA451C77F1D7}">
                <ma14:placeholder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  </a:ext>
            </a:ex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8935" y="2208530"/>
              <a:ext cx="469265" cy="312420"/>
            </a:xfrm>
            <a:prstGeom prst="rect">
              <a:avLst/>
            </a:prstGeom>
            <a:extLst>
              <a:ext uri="{FAA26D3D-D897-4be2-8F04-BA451C77F1D7}">
                <ma14:placeholder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  </a:ext>
            </a:ex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3335" y="2894330"/>
              <a:ext cx="469900" cy="313055"/>
            </a:xfrm>
            <a:prstGeom prst="rect">
              <a:avLst/>
            </a:prstGeom>
            <a:extLst>
              <a:ext uri="{FAA26D3D-D897-4be2-8F04-BA451C77F1D7}">
                <ma14:placeholder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  </a:ext>
            </a:ex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635" y="2894330"/>
              <a:ext cx="457200" cy="304165"/>
            </a:xfrm>
            <a:prstGeom prst="rect">
              <a:avLst/>
            </a:prstGeom>
            <a:extLst>
              <a:ext uri="{FAA26D3D-D897-4be2-8F04-BA451C77F1D7}">
                <ma14:placeholder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  </a:ext>
            </a:ex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5035" y="2322830"/>
              <a:ext cx="571500" cy="285750"/>
            </a:xfrm>
            <a:prstGeom prst="rect">
              <a:avLst/>
            </a:prstGeom>
            <a:extLst>
              <a:ext uri="{FAA26D3D-D897-4be2-8F04-BA451C77F1D7}">
                <ma14:placeholder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  </a:ext>
            </a:extLst>
          </p:spPr>
        </p:pic>
      </p:grpSp>
      <p:sp>
        <p:nvSpPr>
          <p:cNvPr id="40" name="Title 1"/>
          <p:cNvSpPr txBox="1">
            <a:spLocks/>
          </p:cNvSpPr>
          <p:nvPr/>
        </p:nvSpPr>
        <p:spPr>
          <a:xfrm>
            <a:off x="1981200" y="274639"/>
            <a:ext cx="8229600" cy="692603"/>
          </a:xfrm>
          <a:prstGeom prst="rect">
            <a:avLst/>
          </a:prstGeom>
          <a:solidFill>
            <a:srgbClr val="FF0000"/>
          </a:solidFill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2F87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3200" dirty="0"/>
              <a:t>A terraced approach to tourist guide training</a:t>
            </a:r>
          </a:p>
        </p:txBody>
      </p:sp>
    </p:spTree>
    <p:extLst>
      <p:ext uri="{BB962C8B-B14F-4D97-AF65-F5344CB8AC3E}">
        <p14:creationId xmlns:p14="http://schemas.microsoft.com/office/powerpoint/2010/main" val="1573148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178" lvl="1" indent="-457178">
              <a:buFont typeface="Arial"/>
              <a:buChar char="•"/>
            </a:pPr>
            <a:r>
              <a:rPr lang="en-GB" dirty="0" smtClean="0"/>
              <a:t>Black</a:t>
            </a:r>
            <a:r>
              <a:rPr lang="en-GB" dirty="0"/>
              <a:t>, </a:t>
            </a:r>
            <a:r>
              <a:rPr lang="en-GB" dirty="0" smtClean="0"/>
              <a:t>R. and Ham, S. (2005). “Improving </a:t>
            </a:r>
            <a:r>
              <a:rPr lang="en-GB" dirty="0"/>
              <a:t>the Quality of Tour Guiding: Towards a Model for Tour Guide Certification”, in  </a:t>
            </a:r>
            <a:r>
              <a:rPr lang="en-GB" i="1" dirty="0"/>
              <a:t>Journal of Ecotourism, 4</a:t>
            </a:r>
            <a:r>
              <a:rPr lang="en-GB" dirty="0"/>
              <a:t> (3</a:t>
            </a:r>
            <a:r>
              <a:rPr lang="en-GB" dirty="0" smtClean="0"/>
              <a:t>), pp</a:t>
            </a:r>
            <a:r>
              <a:rPr lang="en-GB" dirty="0"/>
              <a:t>.  178-195. </a:t>
            </a:r>
            <a:endParaRPr lang="en-GB" dirty="0" smtClean="0"/>
          </a:p>
          <a:p>
            <a:pPr marL="457178" lvl="1" indent="-457178">
              <a:buFont typeface="Arial"/>
              <a:buChar char="•"/>
            </a:pPr>
            <a:r>
              <a:rPr lang="en-GB" dirty="0" err="1"/>
              <a:t>Chowdhary</a:t>
            </a:r>
            <a:r>
              <a:rPr lang="en-GB" dirty="0"/>
              <a:t>, N. and Prakash, M. (2009). “Tour Guide Training in India: a Comparison of Approach and Content with Other Programs,” in </a:t>
            </a:r>
            <a:r>
              <a:rPr lang="en-GB" i="1" dirty="0"/>
              <a:t>Journal of Teaching in Travel &amp; Tourism </a:t>
            </a:r>
            <a:r>
              <a:rPr lang="en-GB" dirty="0"/>
              <a:t>8 (2-3), pp. 161-191</a:t>
            </a:r>
            <a:r>
              <a:rPr lang="en-GB" dirty="0" smtClean="0"/>
              <a:t>.</a:t>
            </a:r>
          </a:p>
          <a:p>
            <a:pPr marL="457178" lvl="1" indent="-457178">
              <a:buFont typeface="Arial"/>
              <a:buChar char="•"/>
            </a:pPr>
            <a:r>
              <a:rPr lang="en-GB" dirty="0"/>
              <a:t>German Institute for Standardization (DIN). (2008). “Service Standardization – Tourist Guide Training”. Internet: </a:t>
            </a:r>
            <a:r>
              <a:rPr lang="en-GB" u="sng" dirty="0"/>
              <a:t>http://www.din.de</a:t>
            </a:r>
            <a:r>
              <a:rPr lang="en-GB" dirty="0"/>
              <a:t>. Accessed: 14 March 2014.</a:t>
            </a:r>
            <a:endParaRPr lang="en-ZA" dirty="0"/>
          </a:p>
          <a:p>
            <a:pPr marL="457178" lvl="1" indent="-457178">
              <a:buFont typeface="Arial"/>
              <a:buChar char="•"/>
            </a:pPr>
            <a:r>
              <a:rPr lang="en-GB" dirty="0"/>
              <a:t>KPSGA. (2015). “Kenya Professional Safari Guides Association”. Internet: </a:t>
            </a:r>
            <a:r>
              <a:rPr lang="en-GB" u="sng" dirty="0"/>
              <a:t>http://www.safariguides.org</a:t>
            </a:r>
            <a:r>
              <a:rPr lang="en-GB" dirty="0"/>
              <a:t>. Accessed: 22 September 2015.</a:t>
            </a:r>
            <a:endParaRPr lang="en-ZA" dirty="0"/>
          </a:p>
          <a:p>
            <a:pPr marL="457178" lvl="1" indent="-457178">
              <a:buFont typeface="Arial"/>
              <a:buChar char="•"/>
            </a:pPr>
            <a:r>
              <a:rPr lang="en-GB" dirty="0" err="1"/>
              <a:t>Naturefriends</a:t>
            </a:r>
            <a:r>
              <a:rPr lang="en-GB" dirty="0"/>
              <a:t> International. “Tour Guide Syllabus”. Internet: </a:t>
            </a:r>
            <a:r>
              <a:rPr lang="en-GB" u="sng" dirty="0"/>
              <a:t>http://www.landscapeoftheyear.net/app/download/5997770556/Tour+Guide+Syllabus.pdf?t=1333613493</a:t>
            </a:r>
            <a:r>
              <a:rPr lang="en-GB" dirty="0"/>
              <a:t>. Accessed: 22 September 2015.</a:t>
            </a:r>
            <a:endParaRPr lang="en-ZA" dirty="0"/>
          </a:p>
          <a:p>
            <a:pPr marL="457178" lvl="1" indent="-457178">
              <a:buFont typeface="Arial"/>
              <a:buChar char="•"/>
            </a:pPr>
            <a:endParaRPr lang="en-ZA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981200" y="510900"/>
            <a:ext cx="5206622" cy="706622"/>
          </a:xfrm>
          <a:prstGeom prst="rect">
            <a:avLst/>
          </a:prstGeom>
          <a:solidFill>
            <a:srgbClr val="FF0000"/>
          </a:solidFill>
          <a:ln w="19050" cmpd="sng">
            <a:solidFill>
              <a:srgbClr val="002F87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2F87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/>
              <a:t>Selected references</a:t>
            </a:r>
          </a:p>
        </p:txBody>
      </p:sp>
    </p:spTree>
    <p:extLst>
      <p:ext uri="{BB962C8B-B14F-4D97-AF65-F5344CB8AC3E}">
        <p14:creationId xmlns:p14="http://schemas.microsoft.com/office/powerpoint/2010/main" val="2827471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104404" y="3562482"/>
            <a:ext cx="5205596" cy="1800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000" dirty="0"/>
              <a:t>Professor Karen Harris</a:t>
            </a:r>
          </a:p>
          <a:p>
            <a:r>
              <a:rPr lang="en-US" sz="2000" dirty="0"/>
              <a:t>Ms. Charlene Herselman</a:t>
            </a:r>
          </a:p>
          <a:p>
            <a:r>
              <a:rPr lang="en-US" sz="2000" dirty="0"/>
              <a:t>Ms. Jane </a:t>
            </a:r>
            <a:r>
              <a:rPr lang="en-US" sz="2000" dirty="0" err="1"/>
              <a:t>Dewah</a:t>
            </a:r>
            <a:endParaRPr lang="en-US" sz="2000" dirty="0"/>
          </a:p>
          <a:p>
            <a:r>
              <a:rPr lang="en-US" sz="2000" dirty="0"/>
              <a:t>Mr. Hannes </a:t>
            </a:r>
            <a:r>
              <a:rPr lang="en-US" sz="2000" dirty="0" err="1"/>
              <a:t>Engelbrecht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401597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Content Placeholder 2"/>
          <p:cNvSpPr txBox="1">
            <a:spLocks/>
          </p:cNvSpPr>
          <p:nvPr/>
        </p:nvSpPr>
        <p:spPr bwMode="auto">
          <a:xfrm>
            <a:off x="2135189" y="495492"/>
            <a:ext cx="7704137" cy="6142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indent="0" algn="just">
              <a:spcBef>
                <a:spcPct val="20000"/>
              </a:spcBef>
            </a:pPr>
            <a:endParaRPr lang="en-GB" sz="4400" dirty="0">
              <a:solidFill>
                <a:srgbClr val="002F87"/>
              </a:solidFill>
              <a:latin typeface="Arial" charset="0"/>
            </a:endParaRPr>
          </a:p>
          <a:p>
            <a:pPr algn="just">
              <a:spcBef>
                <a:spcPct val="20000"/>
              </a:spcBef>
            </a:pPr>
            <a:endParaRPr lang="en-GB" sz="2400" b="1" dirty="0">
              <a:latin typeface="Arial" charset="0"/>
            </a:endParaRPr>
          </a:p>
          <a:p>
            <a:pPr algn="just">
              <a:spcBef>
                <a:spcPct val="20000"/>
              </a:spcBef>
              <a:buFontTx/>
              <a:buChar char="•"/>
            </a:pPr>
            <a:r>
              <a:rPr lang="en-GB" sz="2000" b="1" dirty="0">
                <a:latin typeface="Arial" charset="0"/>
              </a:rPr>
              <a:t>FOUR PHASES:</a:t>
            </a:r>
          </a:p>
          <a:p>
            <a:pPr lvl="1" algn="just">
              <a:spcBef>
                <a:spcPct val="20000"/>
              </a:spcBef>
              <a:buFontTx/>
              <a:buChar char="–"/>
            </a:pPr>
            <a:endParaRPr lang="en-GB" sz="2000" dirty="0">
              <a:latin typeface="Arial" charset="0"/>
              <a:ea typeface="ＭＳ Ｐゴシック" charset="0"/>
            </a:endParaRP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en-GB" sz="2000" b="1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PHASE I:</a:t>
            </a:r>
            <a:r>
              <a:rPr lang="en-GB" sz="2000" b="1" dirty="0">
                <a:latin typeface="Arial" charset="0"/>
                <a:ea typeface="ＭＳ Ｐゴシック" charset="0"/>
              </a:rPr>
              <a:t> </a:t>
            </a:r>
            <a:r>
              <a:rPr lang="en-GB" sz="2000" dirty="0">
                <a:latin typeface="Arial" charset="0"/>
                <a:ea typeface="ＭＳ Ｐゴシック" charset="0"/>
              </a:rPr>
              <a:t>Understanding the concept of cross-border guiding in southern Africa</a:t>
            </a: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en-GB" sz="2000" b="1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PHASE II: </a:t>
            </a:r>
            <a:r>
              <a:rPr lang="en-GB" sz="2000" dirty="0">
                <a:latin typeface="Arial" charset="0"/>
                <a:ea typeface="ＭＳ Ｐゴシック" charset="0"/>
              </a:rPr>
              <a:t>Standardization of tourist guide training regulations and standards in southern Africa </a:t>
            </a:r>
          </a:p>
          <a:p>
            <a:pPr lvl="1">
              <a:spcBef>
                <a:spcPct val="20000"/>
              </a:spcBef>
            </a:pPr>
            <a:r>
              <a:rPr lang="en-ZA" sz="2000" dirty="0">
                <a:latin typeface="Arial" charset="0"/>
                <a:ea typeface="ＭＳ Ｐゴシック" charset="0"/>
              </a:rPr>
              <a:t>    </a:t>
            </a:r>
            <a:r>
              <a:rPr lang="en-ZA" sz="2000" b="1" dirty="0">
                <a:ea typeface="ＭＳ Ｐゴシック" charset="0"/>
                <a:cs typeface="Times New Roman" charset="0"/>
              </a:rPr>
              <a:t>→</a:t>
            </a:r>
            <a:r>
              <a:rPr lang="en-ZA" sz="2000" i="1" dirty="0">
                <a:latin typeface="Arial" charset="0"/>
                <a:ea typeface="ＭＳ Ｐゴシック" charset="0"/>
              </a:rPr>
              <a:t>Harmonization</a:t>
            </a:r>
            <a:r>
              <a:rPr lang="en-ZA" sz="2000" dirty="0">
                <a:latin typeface="Arial" charset="0"/>
                <a:ea typeface="ＭＳ Ｐゴシック" charset="0"/>
              </a:rPr>
              <a:t> of tourist guide training regulations and </a:t>
            </a:r>
          </a:p>
          <a:p>
            <a:pPr lvl="1">
              <a:spcBef>
                <a:spcPct val="20000"/>
              </a:spcBef>
            </a:pPr>
            <a:r>
              <a:rPr lang="en-ZA" sz="2000" dirty="0">
                <a:latin typeface="Arial" charset="0"/>
                <a:ea typeface="ＭＳ Ｐゴシック" charset="0"/>
              </a:rPr>
              <a:t>    standards in southern Africa </a:t>
            </a:r>
            <a:endParaRPr lang="en-GB" sz="2000" dirty="0">
              <a:latin typeface="Arial" charset="0"/>
              <a:ea typeface="ＭＳ Ｐゴシック" charset="0"/>
            </a:endParaRP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en-GB" sz="2000" b="1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PHASE III: </a:t>
            </a:r>
            <a:r>
              <a:rPr lang="en-ZA" sz="2000" dirty="0">
                <a:latin typeface="Arial" charset="0"/>
                <a:ea typeface="ＭＳ Ｐゴシック" charset="0"/>
              </a:rPr>
              <a:t>Harmonization of tourist guide training standards in southern Africa </a:t>
            </a: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en-ZA" sz="2000" b="1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PHASE IV: </a:t>
            </a:r>
            <a:r>
              <a:rPr lang="en-ZA" sz="2000" dirty="0">
                <a:latin typeface="Arial" charset="0"/>
                <a:ea typeface="ＭＳ Ｐゴシック" charset="0"/>
              </a:rPr>
              <a:t>Harmonized tourist guiding in southern Africa</a:t>
            </a:r>
            <a:endParaRPr lang="en-ZA" sz="2000" b="1" dirty="0">
              <a:solidFill>
                <a:srgbClr val="FF0000"/>
              </a:solidFill>
              <a:latin typeface="Arial" charset="0"/>
              <a:ea typeface="ＭＳ Ｐゴシック" charset="0"/>
            </a:endParaRPr>
          </a:p>
          <a:p>
            <a:pPr lvl="1">
              <a:spcBef>
                <a:spcPct val="20000"/>
              </a:spcBef>
              <a:buFontTx/>
              <a:buChar char="–"/>
            </a:pPr>
            <a:endParaRPr lang="en-ZA" sz="2000" dirty="0">
              <a:latin typeface="Arial" charset="0"/>
              <a:ea typeface="ＭＳ Ｐゴシック" charset="0"/>
            </a:endParaRPr>
          </a:p>
          <a:p>
            <a:pPr lvl="1" algn="just">
              <a:spcBef>
                <a:spcPct val="20000"/>
              </a:spcBef>
            </a:pPr>
            <a:endParaRPr lang="en-GB" sz="2000" dirty="0">
              <a:latin typeface="Arial" charset="0"/>
              <a:ea typeface="ＭＳ Ｐゴシック" charset="0"/>
            </a:endParaRPr>
          </a:p>
          <a:p>
            <a:pPr algn="just">
              <a:spcBef>
                <a:spcPct val="20000"/>
              </a:spcBef>
              <a:buFontTx/>
              <a:buChar char="•"/>
            </a:pPr>
            <a:endParaRPr lang="en-GB" sz="2000" dirty="0">
              <a:latin typeface="Arial" charset="0"/>
            </a:endParaRPr>
          </a:p>
          <a:p>
            <a:pPr algn="just">
              <a:spcBef>
                <a:spcPct val="20000"/>
              </a:spcBef>
              <a:buFontTx/>
              <a:buChar char="•"/>
            </a:pPr>
            <a:endParaRPr lang="en-GB" sz="2000" dirty="0">
              <a:latin typeface="Arial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117680" y="510900"/>
            <a:ext cx="5042849" cy="706622"/>
          </a:xfrm>
          <a:prstGeom prst="rect">
            <a:avLst/>
          </a:prstGeom>
          <a:solidFill>
            <a:srgbClr val="FF0000"/>
          </a:solidFill>
          <a:ln w="19050" cmpd="sng">
            <a:solidFill>
              <a:srgbClr val="002F87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2F87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/>
              <a:t>Executive summary</a:t>
            </a:r>
          </a:p>
        </p:txBody>
      </p:sp>
    </p:spTree>
    <p:extLst>
      <p:ext uri="{BB962C8B-B14F-4D97-AF65-F5344CB8AC3E}">
        <p14:creationId xmlns:p14="http://schemas.microsoft.com/office/powerpoint/2010/main" val="3065349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0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0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0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0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1639450" y="2257425"/>
            <a:ext cx="8918512" cy="2461282"/>
            <a:chOff x="0" y="0"/>
            <a:chExt cx="9258300" cy="2343150"/>
          </a:xfrm>
        </p:grpSpPr>
        <p:sp>
          <p:nvSpPr>
            <p:cNvPr id="11" name="Oval 10"/>
            <p:cNvSpPr>
              <a:spLocks noChangeArrowheads="1"/>
            </p:cNvSpPr>
            <p:nvPr/>
          </p:nvSpPr>
          <p:spPr bwMode="auto">
            <a:xfrm>
              <a:off x="6972300" y="0"/>
              <a:ext cx="2286000" cy="2171700"/>
            </a:xfrm>
            <a:prstGeom prst="ellipse">
              <a:avLst/>
            </a:prstGeom>
            <a:solidFill>
              <a:srgbClr val="669EDC">
                <a:alpha val="50195"/>
              </a:srgbClr>
            </a:solidFill>
            <a:ln w="53975">
              <a:solidFill>
                <a:srgbClr val="4A7EBB"/>
              </a:solidFill>
              <a:round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2" name="Teardrop 8"/>
            <p:cNvSpPr>
              <a:spLocks/>
            </p:cNvSpPr>
            <p:nvPr/>
          </p:nvSpPr>
          <p:spPr bwMode="auto">
            <a:xfrm rot="2965465">
              <a:off x="4686300" y="0"/>
              <a:ext cx="2171700" cy="2286000"/>
            </a:xfrm>
            <a:custGeom>
              <a:avLst/>
              <a:gdLst>
                <a:gd name="T0" fmla="*/ 0 w 2171700"/>
                <a:gd name="T1" fmla="*/ 1143000 h 2286000"/>
                <a:gd name="T2" fmla="*/ 1085850 w 2171700"/>
                <a:gd name="T3" fmla="*/ 0 h 2286000"/>
                <a:gd name="T4" fmla="*/ 2171700 w 2171700"/>
                <a:gd name="T5" fmla="*/ 0 h 2286000"/>
                <a:gd name="T6" fmla="*/ 2171700 w 2171700"/>
                <a:gd name="T7" fmla="*/ 1143000 h 2286000"/>
                <a:gd name="T8" fmla="*/ 1085850 w 2171700"/>
                <a:gd name="T9" fmla="*/ 2286000 h 2286000"/>
                <a:gd name="T10" fmla="*/ 0 w 2171700"/>
                <a:gd name="T11" fmla="*/ 1143000 h 22860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71700" h="2286000">
                  <a:moveTo>
                    <a:pt x="0" y="1143000"/>
                  </a:moveTo>
                  <a:cubicBezTo>
                    <a:pt x="0" y="511739"/>
                    <a:pt x="486152" y="0"/>
                    <a:pt x="1085850" y="0"/>
                  </a:cubicBezTo>
                  <a:lnTo>
                    <a:pt x="2171700" y="0"/>
                  </a:lnTo>
                  <a:lnTo>
                    <a:pt x="2171700" y="1143000"/>
                  </a:lnTo>
                  <a:cubicBezTo>
                    <a:pt x="2171700" y="1774261"/>
                    <a:pt x="1685548" y="2286000"/>
                    <a:pt x="1085850" y="2286000"/>
                  </a:cubicBezTo>
                  <a:cubicBezTo>
                    <a:pt x="486152" y="2286000"/>
                    <a:pt x="0" y="1774261"/>
                    <a:pt x="0" y="1143000"/>
                  </a:cubicBezTo>
                  <a:close/>
                </a:path>
              </a:pathLst>
            </a:custGeom>
            <a:solidFill>
              <a:srgbClr val="479D21">
                <a:alpha val="50195"/>
              </a:srgbClr>
            </a:solidFill>
            <a:ln w="50800">
              <a:solidFill>
                <a:srgbClr val="295B13"/>
              </a:solidFill>
              <a:round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3" name="Teardrop 5"/>
            <p:cNvSpPr>
              <a:spLocks/>
            </p:cNvSpPr>
            <p:nvPr/>
          </p:nvSpPr>
          <p:spPr bwMode="auto">
            <a:xfrm rot="2965465">
              <a:off x="2400300" y="114300"/>
              <a:ext cx="2171700" cy="2286000"/>
            </a:xfrm>
            <a:custGeom>
              <a:avLst/>
              <a:gdLst>
                <a:gd name="T0" fmla="*/ 0 w 2171700"/>
                <a:gd name="T1" fmla="*/ 1143000 h 2286000"/>
                <a:gd name="T2" fmla="*/ 1085850 w 2171700"/>
                <a:gd name="T3" fmla="*/ 0 h 2286000"/>
                <a:gd name="T4" fmla="*/ 2171700 w 2171700"/>
                <a:gd name="T5" fmla="*/ 0 h 2286000"/>
                <a:gd name="T6" fmla="*/ 2171700 w 2171700"/>
                <a:gd name="T7" fmla="*/ 1143000 h 2286000"/>
                <a:gd name="T8" fmla="*/ 1085850 w 2171700"/>
                <a:gd name="T9" fmla="*/ 2286000 h 2286000"/>
                <a:gd name="T10" fmla="*/ 0 w 2171700"/>
                <a:gd name="T11" fmla="*/ 1143000 h 22860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71700" h="2286000">
                  <a:moveTo>
                    <a:pt x="0" y="1143000"/>
                  </a:moveTo>
                  <a:cubicBezTo>
                    <a:pt x="0" y="511739"/>
                    <a:pt x="486152" y="0"/>
                    <a:pt x="1085850" y="0"/>
                  </a:cubicBezTo>
                  <a:lnTo>
                    <a:pt x="2171700" y="0"/>
                  </a:lnTo>
                  <a:lnTo>
                    <a:pt x="2171700" y="1143000"/>
                  </a:lnTo>
                  <a:cubicBezTo>
                    <a:pt x="2171700" y="1774261"/>
                    <a:pt x="1685548" y="2286000"/>
                    <a:pt x="1085850" y="2286000"/>
                  </a:cubicBezTo>
                  <a:cubicBezTo>
                    <a:pt x="486152" y="2286000"/>
                    <a:pt x="0" y="1774261"/>
                    <a:pt x="0" y="1143000"/>
                  </a:cubicBezTo>
                  <a:close/>
                </a:path>
              </a:pathLst>
            </a:custGeom>
            <a:solidFill>
              <a:srgbClr val="E39A13">
                <a:alpha val="50195"/>
              </a:srgbClr>
            </a:solidFill>
            <a:ln w="50800">
              <a:solidFill>
                <a:srgbClr val="9D600D"/>
              </a:solidFill>
              <a:round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US"/>
            </a:p>
          </p:txBody>
        </p:sp>
        <p:grpSp>
          <p:nvGrpSpPr>
            <p:cNvPr id="14" name="Group 13"/>
            <p:cNvGrpSpPr>
              <a:grpSpLocks/>
            </p:cNvGrpSpPr>
            <p:nvPr/>
          </p:nvGrpSpPr>
          <p:grpSpPr bwMode="auto">
            <a:xfrm>
              <a:off x="0" y="171450"/>
              <a:ext cx="2286000" cy="2171700"/>
              <a:chOff x="0" y="0"/>
              <a:chExt cx="2286000" cy="2171700"/>
            </a:xfrm>
          </p:grpSpPr>
          <p:sp>
            <p:nvSpPr>
              <p:cNvPr id="19" name="Teardrop 3"/>
              <p:cNvSpPr>
                <a:spLocks/>
              </p:cNvSpPr>
              <p:nvPr/>
            </p:nvSpPr>
            <p:spPr bwMode="auto">
              <a:xfrm rot="2965465">
                <a:off x="57150" y="-57150"/>
                <a:ext cx="2171700" cy="2286000"/>
              </a:xfrm>
              <a:custGeom>
                <a:avLst/>
                <a:gdLst>
                  <a:gd name="T0" fmla="*/ 0 w 2171700"/>
                  <a:gd name="T1" fmla="*/ 1143000 h 2286000"/>
                  <a:gd name="T2" fmla="*/ 1085850 w 2171700"/>
                  <a:gd name="T3" fmla="*/ 0 h 2286000"/>
                  <a:gd name="T4" fmla="*/ 2171700 w 2171700"/>
                  <a:gd name="T5" fmla="*/ 0 h 2286000"/>
                  <a:gd name="T6" fmla="*/ 2171700 w 2171700"/>
                  <a:gd name="T7" fmla="*/ 1143000 h 2286000"/>
                  <a:gd name="T8" fmla="*/ 1085850 w 2171700"/>
                  <a:gd name="T9" fmla="*/ 2286000 h 2286000"/>
                  <a:gd name="T10" fmla="*/ 0 w 2171700"/>
                  <a:gd name="T11" fmla="*/ 1143000 h 22860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71700" h="2286000">
                    <a:moveTo>
                      <a:pt x="0" y="1143000"/>
                    </a:moveTo>
                    <a:cubicBezTo>
                      <a:pt x="0" y="511739"/>
                      <a:pt x="486152" y="0"/>
                      <a:pt x="1085850" y="0"/>
                    </a:cubicBezTo>
                    <a:lnTo>
                      <a:pt x="2171700" y="0"/>
                    </a:lnTo>
                    <a:lnTo>
                      <a:pt x="2171700" y="1143000"/>
                    </a:lnTo>
                    <a:cubicBezTo>
                      <a:pt x="2171700" y="1774261"/>
                      <a:pt x="1685548" y="2286000"/>
                      <a:pt x="1085850" y="2286000"/>
                    </a:cubicBezTo>
                    <a:cubicBezTo>
                      <a:pt x="486152" y="2286000"/>
                      <a:pt x="0" y="1774261"/>
                      <a:pt x="0" y="1143000"/>
                    </a:cubicBezTo>
                    <a:close/>
                  </a:path>
                </a:pathLst>
              </a:custGeom>
              <a:solidFill>
                <a:srgbClr val="C10202">
                  <a:alpha val="41960"/>
                </a:srgbClr>
              </a:solidFill>
              <a:ln w="50800">
                <a:solidFill>
                  <a:srgbClr val="710C05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rot="0" vert="horz" wrap="square" lIns="91440" tIns="45720" rIns="91440" bIns="45720" anchor="ctr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0" name="Text Box 4"/>
              <p:cNvSpPr txBox="1">
                <a:spLocks noChangeArrowheads="1"/>
              </p:cNvSpPr>
              <p:nvPr/>
            </p:nvSpPr>
            <p:spPr bwMode="auto">
              <a:xfrm>
                <a:off x="57150" y="285750"/>
                <a:ext cx="2057400" cy="1600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algn="ctr"/>
                <a:r>
                  <a:rPr lang="en-GB" sz="1200" b="1">
                    <a:latin typeface="Times New Roman"/>
                    <a:ea typeface="Times New Roman"/>
                    <a:cs typeface="Times New Roman"/>
                  </a:rPr>
                  <a:t>Phase I</a:t>
                </a:r>
                <a:endParaRPr lang="en-ZA" sz="1200">
                  <a:latin typeface="Times New Roman"/>
                  <a:ea typeface="Times New Roman"/>
                  <a:cs typeface="Times New Roman"/>
                </a:endParaRPr>
              </a:p>
              <a:p>
                <a:pPr algn="ctr"/>
                <a:r>
                  <a:rPr lang="en-GB" sz="1200" b="1">
                    <a:latin typeface="Times New Roman"/>
                    <a:ea typeface="Times New Roman"/>
                    <a:cs typeface="Times New Roman"/>
                  </a:rPr>
                  <a:t>(2012-2013)</a:t>
                </a:r>
                <a:endParaRPr lang="en-ZA" sz="1200">
                  <a:latin typeface="Times New Roman"/>
                  <a:ea typeface="Times New Roman"/>
                  <a:cs typeface="Times New Roman"/>
                </a:endParaRPr>
              </a:p>
              <a:p>
                <a:pPr algn="ctr"/>
                <a:r>
                  <a:rPr lang="en-GB" sz="1200">
                    <a:latin typeface="Times New Roman"/>
                    <a:ea typeface="Times New Roman"/>
                    <a:cs typeface="Times New Roman"/>
                  </a:rPr>
                  <a:t> </a:t>
                </a:r>
                <a:endParaRPr lang="en-ZA" sz="1200">
                  <a:latin typeface="Times New Roman"/>
                  <a:ea typeface="Times New Roman"/>
                  <a:cs typeface="Times New Roman"/>
                </a:endParaRPr>
              </a:p>
              <a:p>
                <a:pPr algn="ctr"/>
                <a:r>
                  <a:rPr lang="en-GB" sz="1200">
                    <a:latin typeface="Times New Roman"/>
                    <a:ea typeface="Times New Roman"/>
                    <a:cs typeface="Times New Roman"/>
                  </a:rPr>
                  <a:t>Exploratory study on understanding the current state of cross-border guiding in Southern Africa [COMPLETED]</a:t>
                </a:r>
                <a:endParaRPr lang="en-ZA" sz="1200">
                  <a:latin typeface="Times New Roman"/>
                  <a:ea typeface="Times New Roman"/>
                  <a:cs typeface="Times New Roman"/>
                </a:endParaRPr>
              </a:p>
              <a:p>
                <a:pPr algn="ctr"/>
                <a:r>
                  <a:rPr lang="en-GB" sz="1200">
                    <a:latin typeface="Times New Roman"/>
                    <a:ea typeface="Times New Roman"/>
                    <a:cs typeface="Times New Roman"/>
                  </a:rPr>
                  <a:t> </a:t>
                </a:r>
                <a:endParaRPr lang="en-ZA" sz="1200">
                  <a:latin typeface="Times New Roman"/>
                  <a:ea typeface="Times New Roman"/>
                  <a:cs typeface="Times New Roman"/>
                </a:endParaRPr>
              </a:p>
            </p:txBody>
          </p:sp>
        </p:grpSp>
        <p:sp>
          <p:nvSpPr>
            <p:cNvPr id="15" name="Text Box 7"/>
            <p:cNvSpPr txBox="1">
              <a:spLocks noChangeArrowheads="1"/>
            </p:cNvSpPr>
            <p:nvPr/>
          </p:nvSpPr>
          <p:spPr bwMode="auto">
            <a:xfrm>
              <a:off x="2583958" y="228600"/>
              <a:ext cx="2057400" cy="1943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/>
              <a:r>
                <a:rPr lang="en-GB" sz="1200" b="1" dirty="0">
                  <a:latin typeface="Times New Roman"/>
                  <a:ea typeface="Times New Roman"/>
                  <a:cs typeface="Times New Roman"/>
                </a:rPr>
                <a:t>Phase II</a:t>
              </a:r>
              <a:endParaRPr lang="en-ZA" sz="1200" dirty="0">
                <a:latin typeface="Times New Roman"/>
                <a:ea typeface="Times New Roman"/>
                <a:cs typeface="Times New Roman"/>
              </a:endParaRPr>
            </a:p>
            <a:p>
              <a:pPr algn="ctr"/>
              <a:r>
                <a:rPr lang="en-GB" sz="1200" b="1" dirty="0">
                  <a:latin typeface="Times New Roman"/>
                  <a:ea typeface="Times New Roman"/>
                  <a:cs typeface="Times New Roman"/>
                </a:rPr>
                <a:t>(2013-2014)</a:t>
              </a:r>
              <a:endParaRPr lang="en-ZA" sz="1200" dirty="0">
                <a:latin typeface="Times New Roman"/>
                <a:ea typeface="Times New Roman"/>
                <a:cs typeface="Times New Roman"/>
              </a:endParaRPr>
            </a:p>
            <a:p>
              <a:pPr algn="ctr"/>
              <a:r>
                <a:rPr lang="en-GB" sz="1200" dirty="0">
                  <a:latin typeface="Times New Roman"/>
                  <a:ea typeface="Times New Roman"/>
                  <a:cs typeface="Times New Roman"/>
                </a:rPr>
                <a:t> </a:t>
              </a:r>
              <a:endParaRPr lang="en-ZA" sz="1200" dirty="0">
                <a:latin typeface="Times New Roman"/>
                <a:ea typeface="Times New Roman"/>
                <a:cs typeface="Times New Roman"/>
              </a:endParaRPr>
            </a:p>
            <a:p>
              <a:pPr algn="ctr"/>
              <a:r>
                <a:rPr lang="en-ZA" sz="1200" dirty="0">
                  <a:latin typeface="Times New Roman"/>
                  <a:ea typeface="Times New Roman"/>
                  <a:cs typeface="Times New Roman"/>
                </a:rPr>
                <a:t>Analysis of tourist guide training programmes, accreditation processes and legal requirements in Southern Africa</a:t>
              </a:r>
            </a:p>
            <a:p>
              <a:pPr algn="ctr"/>
              <a:r>
                <a:rPr lang="en-GB" sz="1200" dirty="0">
                  <a:latin typeface="Times New Roman"/>
                  <a:ea typeface="Times New Roman"/>
                  <a:cs typeface="Times New Roman"/>
                </a:rPr>
                <a:t>[COMPLETED]</a:t>
              </a:r>
              <a:endParaRPr lang="en-ZA" sz="1200" dirty="0">
                <a:latin typeface="Times New Roman"/>
                <a:ea typeface="Times New Roman"/>
                <a:cs typeface="Times New Roman"/>
              </a:endParaRPr>
            </a:p>
            <a:p>
              <a:pPr algn="ctr"/>
              <a:r>
                <a:rPr lang="en-GB" sz="1200" dirty="0">
                  <a:latin typeface="Times New Roman"/>
                  <a:ea typeface="Times New Roman"/>
                  <a:cs typeface="Times New Roman"/>
                </a:rPr>
                <a:t> </a:t>
              </a:r>
              <a:endParaRPr lang="en-ZA" sz="1200" dirty="0">
                <a:latin typeface="Times New Roman"/>
                <a:ea typeface="Times New Roman"/>
                <a:cs typeface="Times New Roman"/>
              </a:endParaRPr>
            </a:p>
          </p:txBody>
        </p:sp>
        <p:sp>
          <p:nvSpPr>
            <p:cNvPr id="16" name="Text Box 9"/>
            <p:cNvSpPr txBox="1">
              <a:spLocks noChangeArrowheads="1"/>
            </p:cNvSpPr>
            <p:nvPr/>
          </p:nvSpPr>
          <p:spPr bwMode="auto">
            <a:xfrm>
              <a:off x="4959843" y="228600"/>
              <a:ext cx="2057400" cy="1943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/>
              <a:r>
                <a:rPr lang="en-GB" sz="1200" b="1" dirty="0">
                  <a:latin typeface="Times New Roman"/>
                  <a:ea typeface="Times New Roman"/>
                  <a:cs typeface="Times New Roman"/>
                </a:rPr>
                <a:t>Phase III</a:t>
              </a:r>
              <a:endParaRPr lang="en-ZA" sz="1200" dirty="0">
                <a:latin typeface="Times New Roman"/>
                <a:ea typeface="Times New Roman"/>
                <a:cs typeface="Times New Roman"/>
              </a:endParaRPr>
            </a:p>
            <a:p>
              <a:pPr algn="ctr"/>
              <a:r>
                <a:rPr lang="en-GB" sz="1200" b="1" dirty="0">
                  <a:latin typeface="Times New Roman"/>
                  <a:ea typeface="Times New Roman"/>
                  <a:cs typeface="Times New Roman"/>
                </a:rPr>
                <a:t>(2014-2015)</a:t>
              </a:r>
              <a:endParaRPr lang="en-ZA" sz="1200" dirty="0">
                <a:latin typeface="Times New Roman"/>
                <a:ea typeface="Times New Roman"/>
                <a:cs typeface="Times New Roman"/>
              </a:endParaRPr>
            </a:p>
            <a:p>
              <a:pPr algn="ctr"/>
              <a:r>
                <a:rPr lang="en-GB" sz="1200" dirty="0">
                  <a:latin typeface="Times New Roman"/>
                  <a:ea typeface="Times New Roman"/>
                  <a:cs typeface="Times New Roman"/>
                </a:rPr>
                <a:t> </a:t>
              </a:r>
              <a:endParaRPr lang="en-ZA" sz="1200" dirty="0">
                <a:latin typeface="Times New Roman"/>
                <a:ea typeface="Times New Roman"/>
                <a:cs typeface="Times New Roman"/>
              </a:endParaRPr>
            </a:p>
            <a:p>
              <a:pPr algn="ctr"/>
              <a:r>
                <a:rPr lang="en-ZA" sz="1200" dirty="0">
                  <a:latin typeface="Times New Roman"/>
                  <a:ea typeface="Times New Roman"/>
                  <a:cs typeface="Times New Roman"/>
                </a:rPr>
                <a:t>Developed a framework document which outlines a harmonised training program for SADC tourist guides</a:t>
              </a:r>
            </a:p>
            <a:p>
              <a:pPr algn="ctr"/>
              <a:r>
                <a:rPr lang="en-GB" sz="1200" dirty="0">
                  <a:latin typeface="Times New Roman"/>
                  <a:ea typeface="Times New Roman"/>
                  <a:cs typeface="Times New Roman"/>
                </a:rPr>
                <a:t> [COMPLETED]</a:t>
              </a:r>
              <a:endParaRPr lang="en-ZA" sz="1200" dirty="0">
                <a:latin typeface="Times New Roman"/>
                <a:ea typeface="Times New Roman"/>
                <a:cs typeface="Times New Roman"/>
              </a:endParaRPr>
            </a:p>
            <a:p>
              <a:pPr algn="ctr"/>
              <a:r>
                <a:rPr lang="en-GB" sz="1200" dirty="0">
                  <a:latin typeface="Times New Roman"/>
                  <a:ea typeface="Times New Roman"/>
                  <a:cs typeface="Times New Roman"/>
                </a:rPr>
                <a:t> </a:t>
              </a:r>
              <a:endParaRPr lang="en-ZA" sz="1200" dirty="0">
                <a:latin typeface="Times New Roman"/>
                <a:ea typeface="Times New Roman"/>
                <a:cs typeface="Times New Roman"/>
              </a:endParaRPr>
            </a:p>
          </p:txBody>
        </p:sp>
        <p:sp>
          <p:nvSpPr>
            <p:cNvPr id="17" name="Text Box 11"/>
            <p:cNvSpPr txBox="1">
              <a:spLocks noChangeArrowheads="1"/>
            </p:cNvSpPr>
            <p:nvPr/>
          </p:nvSpPr>
          <p:spPr bwMode="auto">
            <a:xfrm>
              <a:off x="7245842" y="4401"/>
              <a:ext cx="1937551" cy="2325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/>
              <a:r>
                <a:rPr lang="en-GB" sz="1200" b="1" dirty="0">
                  <a:latin typeface="Times New Roman"/>
                  <a:ea typeface="Times New Roman"/>
                  <a:cs typeface="Times New Roman"/>
                </a:rPr>
                <a:t>Phase IV</a:t>
              </a:r>
              <a:endParaRPr lang="en-ZA" sz="1200" dirty="0">
                <a:latin typeface="Times New Roman"/>
                <a:ea typeface="Times New Roman"/>
                <a:cs typeface="Times New Roman"/>
              </a:endParaRPr>
            </a:p>
            <a:p>
              <a:pPr algn="ctr"/>
              <a:r>
                <a:rPr lang="en-GB" sz="1200" b="1" dirty="0">
                  <a:latin typeface="Times New Roman"/>
                  <a:ea typeface="Times New Roman"/>
                  <a:cs typeface="Times New Roman"/>
                </a:rPr>
                <a:t>(2015-2016)</a:t>
              </a:r>
              <a:endParaRPr lang="en-ZA" sz="1200" dirty="0">
                <a:latin typeface="Times New Roman"/>
                <a:ea typeface="Times New Roman"/>
                <a:cs typeface="Times New Roman"/>
              </a:endParaRPr>
            </a:p>
            <a:p>
              <a:pPr algn="ctr"/>
              <a:r>
                <a:rPr lang="en-GB" sz="1200" dirty="0">
                  <a:latin typeface="Times New Roman"/>
                  <a:ea typeface="Times New Roman"/>
                  <a:cs typeface="Times New Roman"/>
                </a:rPr>
                <a:t> </a:t>
              </a:r>
              <a:endParaRPr lang="en-ZA" sz="1200" dirty="0">
                <a:latin typeface="Times New Roman"/>
                <a:ea typeface="Times New Roman"/>
                <a:cs typeface="Times New Roman"/>
              </a:endParaRPr>
            </a:p>
            <a:p>
              <a:pPr algn="ctr"/>
              <a:r>
                <a:rPr lang="en-ZA" sz="1200" dirty="0">
                  <a:latin typeface="Times New Roman"/>
                  <a:ea typeface="Times New Roman"/>
                  <a:cs typeface="Times New Roman"/>
                </a:rPr>
                <a:t>Develop training framework and make</a:t>
              </a:r>
            </a:p>
            <a:p>
              <a:pPr algn="ctr"/>
              <a:r>
                <a:rPr lang="en-ZA" sz="1200" dirty="0">
                  <a:latin typeface="Times New Roman"/>
                  <a:ea typeface="Times New Roman"/>
                  <a:cs typeface="Times New Roman"/>
                </a:rPr>
                <a:t>recommendations on accreditation &amp; operation of c-b tourist guide programme</a:t>
              </a:r>
            </a:p>
            <a:p>
              <a:pPr algn="ctr"/>
              <a:r>
                <a:rPr lang="en-ZA" sz="1200" dirty="0">
                  <a:latin typeface="Times New Roman"/>
                  <a:ea typeface="Times New Roman"/>
                  <a:cs typeface="Times New Roman"/>
                </a:rPr>
                <a:t>Tourismscapes </a:t>
              </a:r>
            </a:p>
            <a:p>
              <a:pPr algn="ctr"/>
              <a:r>
                <a:rPr lang="en-ZA" sz="1200" dirty="0">
                  <a:latin typeface="Times New Roman"/>
                  <a:ea typeface="Times New Roman"/>
                  <a:cs typeface="Times New Roman"/>
                </a:rPr>
                <a:t>[COMPLETED]</a:t>
              </a:r>
            </a:p>
            <a:p>
              <a:pPr algn="ctr"/>
              <a:r>
                <a:rPr lang="en-GB" sz="1200" dirty="0">
                  <a:latin typeface="Times New Roman"/>
                  <a:ea typeface="Times New Roman"/>
                  <a:cs typeface="Times New Roman"/>
                </a:rPr>
                <a:t> </a:t>
              </a:r>
              <a:endParaRPr lang="en-ZA" sz="1200" dirty="0">
                <a:latin typeface="Times New Roman"/>
                <a:ea typeface="Times New Roman"/>
                <a:cs typeface="Times New Roman"/>
              </a:endParaRPr>
            </a:p>
          </p:txBody>
        </p:sp>
      </p:grpSp>
      <p:sp>
        <p:nvSpPr>
          <p:cNvPr id="18" name="Title 1"/>
          <p:cNvSpPr txBox="1">
            <a:spLocks/>
          </p:cNvSpPr>
          <p:nvPr/>
        </p:nvSpPr>
        <p:spPr>
          <a:xfrm>
            <a:off x="1981200" y="510900"/>
            <a:ext cx="6216556" cy="706622"/>
          </a:xfrm>
          <a:prstGeom prst="rect">
            <a:avLst/>
          </a:prstGeom>
          <a:solidFill>
            <a:srgbClr val="FF0000"/>
          </a:solidFill>
          <a:ln w="19050" cmpd="sng">
            <a:solidFill>
              <a:srgbClr val="002F87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2F87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/>
              <a:t>Background and context</a:t>
            </a:r>
          </a:p>
        </p:txBody>
      </p:sp>
    </p:spTree>
    <p:extLst>
      <p:ext uri="{BB962C8B-B14F-4D97-AF65-F5344CB8AC3E}">
        <p14:creationId xmlns:p14="http://schemas.microsoft.com/office/powerpoint/2010/main" val="223791560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en-GB" sz="2000" dirty="0"/>
              <a:t>2015/2016 study – Phase IV:</a:t>
            </a:r>
          </a:p>
          <a:p>
            <a:pPr algn="ctr">
              <a:defRPr/>
            </a:pPr>
            <a:r>
              <a:rPr lang="en-GB" sz="2400" b="1" dirty="0">
                <a:solidFill>
                  <a:srgbClr val="FF0000"/>
                </a:solidFill>
                <a:latin typeface="Arial" charset="0"/>
              </a:rPr>
              <a:t>“</a:t>
            </a:r>
            <a:r>
              <a:rPr lang="en-ZA" sz="2000" b="1" dirty="0">
                <a:solidFill>
                  <a:srgbClr val="FF0000"/>
                </a:solidFill>
                <a:latin typeface="Arial" charset="0"/>
              </a:rPr>
              <a:t>Harmonised tourist guiding in southern Africa” </a:t>
            </a:r>
          </a:p>
          <a:p>
            <a:pPr lvl="1" algn="just">
              <a:defRPr/>
            </a:pPr>
            <a:endParaRPr lang="en-GB" sz="2000" dirty="0"/>
          </a:p>
          <a:p>
            <a:pPr lvl="1" algn="just">
              <a:defRPr/>
            </a:pPr>
            <a:r>
              <a:rPr lang="en-GB" sz="2000" dirty="0"/>
              <a:t>Create a draft generic regional cross-border tourist guide training framework which will outline aspects of a tourist guiding course/syllabus </a:t>
            </a:r>
          </a:p>
          <a:p>
            <a:pPr lvl="1" algn="just">
              <a:defRPr/>
            </a:pPr>
            <a:endParaRPr lang="en-GB" sz="2000" dirty="0"/>
          </a:p>
          <a:p>
            <a:pPr lvl="1" algn="just">
              <a:defRPr/>
            </a:pPr>
            <a:r>
              <a:rPr lang="en-GB" sz="2000" dirty="0"/>
              <a:t>Suggest viable avenues of content delivery for this training course</a:t>
            </a:r>
          </a:p>
          <a:p>
            <a:pPr lvl="1" algn="just">
              <a:defRPr/>
            </a:pPr>
            <a:endParaRPr lang="en-GB" sz="2000" dirty="0"/>
          </a:p>
          <a:p>
            <a:pPr lvl="1" algn="just">
              <a:defRPr/>
            </a:pPr>
            <a:r>
              <a:rPr lang="en-GB" sz="2000" dirty="0"/>
              <a:t>Make recommendations regarding the accreditation, registration and operation of cross-border tourist guides</a:t>
            </a:r>
          </a:p>
          <a:p>
            <a:pPr lvl="1" algn="just">
              <a:defRPr/>
            </a:pPr>
            <a:endParaRPr lang="en-GB" sz="2000" dirty="0"/>
          </a:p>
          <a:p>
            <a:pPr lvl="1" algn="just">
              <a:defRPr/>
            </a:pPr>
            <a:r>
              <a:rPr lang="en-GB" sz="2000" dirty="0"/>
              <a:t>Suggest themed routes across southern Africa (</a:t>
            </a:r>
            <a:r>
              <a:rPr lang="en-GB" sz="2000" dirty="0" err="1"/>
              <a:t>tourismscapes</a:t>
            </a:r>
            <a:r>
              <a:rPr lang="en-GB" sz="2000" dirty="0"/>
              <a:t>)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063088" y="510900"/>
            <a:ext cx="6216556" cy="706622"/>
          </a:xfrm>
          <a:prstGeom prst="rect">
            <a:avLst/>
          </a:prstGeom>
          <a:solidFill>
            <a:srgbClr val="FF0000"/>
          </a:solidFill>
          <a:ln w="19050" cmpd="sng">
            <a:solidFill>
              <a:srgbClr val="002F87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2F87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/>
              <a:t>Background and context</a:t>
            </a:r>
          </a:p>
        </p:txBody>
      </p:sp>
    </p:spTree>
    <p:extLst>
      <p:ext uri="{BB962C8B-B14F-4D97-AF65-F5344CB8AC3E}">
        <p14:creationId xmlns:p14="http://schemas.microsoft.com/office/powerpoint/2010/main" val="4183635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3562069"/>
            <a:ext cx="8229600" cy="3125336"/>
          </a:xfrm>
        </p:spPr>
        <p:txBody>
          <a:bodyPr>
            <a:normAutofit/>
          </a:bodyPr>
          <a:lstStyle/>
          <a:p>
            <a:r>
              <a:rPr lang="en-GB" dirty="0" smtClean="0"/>
              <a:t>Different </a:t>
            </a:r>
            <a:r>
              <a:rPr lang="en-GB" dirty="0"/>
              <a:t>ways in which tourist guiding has been represented in the secondary </a:t>
            </a:r>
            <a:r>
              <a:rPr lang="en-GB" dirty="0" smtClean="0"/>
              <a:t>literature:</a:t>
            </a:r>
            <a:r>
              <a:rPr lang="en-ZA" dirty="0" smtClean="0"/>
              <a:t> </a:t>
            </a:r>
            <a:endParaRPr lang="en-ZA" dirty="0"/>
          </a:p>
          <a:p>
            <a:pPr lvl="1"/>
            <a:r>
              <a:rPr lang="en-GB" dirty="0" smtClean="0"/>
              <a:t>theories </a:t>
            </a:r>
            <a:r>
              <a:rPr lang="en-GB" dirty="0"/>
              <a:t>on tourist </a:t>
            </a:r>
            <a:r>
              <a:rPr lang="en-GB" dirty="0" smtClean="0"/>
              <a:t>guides </a:t>
            </a:r>
          </a:p>
          <a:p>
            <a:pPr lvl="1"/>
            <a:r>
              <a:rPr lang="en-GB" dirty="0" smtClean="0"/>
              <a:t>academic </a:t>
            </a:r>
            <a:r>
              <a:rPr lang="en-GB" dirty="0"/>
              <a:t>discussions on the training of tourist </a:t>
            </a:r>
            <a:r>
              <a:rPr lang="en-GB" dirty="0" smtClean="0"/>
              <a:t>guides</a:t>
            </a:r>
            <a:endParaRPr lang="en-GB" dirty="0"/>
          </a:p>
          <a:p>
            <a:pPr lvl="1"/>
            <a:r>
              <a:rPr lang="en-GB" dirty="0" smtClean="0"/>
              <a:t>international </a:t>
            </a:r>
            <a:r>
              <a:rPr lang="en-GB" dirty="0"/>
              <a:t>examples of tourist guide training </a:t>
            </a:r>
            <a:r>
              <a:rPr lang="en-GB" dirty="0" smtClean="0"/>
              <a:t>programmes</a:t>
            </a:r>
            <a:endParaRPr lang="en-GB" dirty="0"/>
          </a:p>
          <a:p>
            <a:pPr lvl="1"/>
            <a:r>
              <a:rPr lang="en-GB" dirty="0" smtClean="0"/>
              <a:t>local </a:t>
            </a:r>
            <a:r>
              <a:rPr lang="en-GB" dirty="0"/>
              <a:t>examples of tourist guide training programmes</a:t>
            </a:r>
            <a:r>
              <a:rPr lang="en-ZA" dirty="0"/>
              <a:t> 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035792" y="510900"/>
            <a:ext cx="4455994" cy="706622"/>
          </a:xfrm>
          <a:prstGeom prst="rect">
            <a:avLst/>
          </a:prstGeom>
          <a:solidFill>
            <a:srgbClr val="FF0000"/>
          </a:solidFill>
          <a:ln w="19050" cmpd="sng">
            <a:solidFill>
              <a:srgbClr val="002F87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2F87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/>
              <a:t>Literature review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690" y="2224045"/>
            <a:ext cx="922903" cy="855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180394" y="2099485"/>
            <a:ext cx="1025855" cy="1025855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981200" y="1789540"/>
            <a:ext cx="3193576" cy="17759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178" indent="-457178" algn="l" defTabSz="457178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1pPr>
            <a:lvl2pPr marL="742913" indent="-285736" algn="l" defTabSz="457178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2pPr>
            <a:lvl3pPr marL="1142944" indent="-228588" algn="l" defTabSz="457178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600120" indent="-228588" algn="l" defTabSz="457178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4pPr>
            <a:lvl5pPr marL="2057297" indent="-228588" algn="l" defTabSz="457178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514474" indent="-228588" algn="l" defTabSz="45717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8" algn="l" defTabSz="45717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8" algn="l" defTabSz="45717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8" algn="l" defTabSz="45717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Studies on cross-border tourism - </a:t>
            </a:r>
            <a:r>
              <a:rPr lang="en-GB" dirty="0"/>
              <a:t> 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915163" y="1789540"/>
            <a:ext cx="3538182" cy="1622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178" indent="-457178" algn="l" defTabSz="457178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1pPr>
            <a:lvl2pPr marL="742913" indent="-285736" algn="l" defTabSz="457178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2pPr>
            <a:lvl3pPr marL="1142944" indent="-228588" algn="l" defTabSz="457178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600120" indent="-228588" algn="l" defTabSz="457178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4pPr>
            <a:lvl5pPr marL="2057297" indent="-228588" algn="l" defTabSz="457178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514474" indent="-228588" algn="l" defTabSz="45717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8" algn="l" defTabSz="45717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8" algn="l" defTabSz="45717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8" algn="l" defTabSz="45717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ZA" dirty="0"/>
              <a:t>Cross-border </a:t>
            </a:r>
            <a:r>
              <a:rPr lang="en-GB" dirty="0"/>
              <a:t>tourist guiding dimension - </a:t>
            </a:r>
          </a:p>
        </p:txBody>
      </p:sp>
    </p:spTree>
    <p:extLst>
      <p:ext uri="{BB962C8B-B14F-4D97-AF65-F5344CB8AC3E}">
        <p14:creationId xmlns:p14="http://schemas.microsoft.com/office/powerpoint/2010/main" val="4247725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ZA" dirty="0"/>
              <a:t>Some of the key issues which have been touched on in the literature, include: </a:t>
            </a:r>
          </a:p>
          <a:p>
            <a:pPr lvl="1"/>
            <a:r>
              <a:rPr lang="en-ZA" dirty="0"/>
              <a:t>the professionalism of tourist guides; </a:t>
            </a:r>
          </a:p>
          <a:p>
            <a:pPr lvl="1"/>
            <a:r>
              <a:rPr lang="en-ZA" dirty="0"/>
              <a:t>the role of the tourist guide; </a:t>
            </a:r>
          </a:p>
          <a:p>
            <a:pPr lvl="1"/>
            <a:r>
              <a:rPr lang="en-ZA" dirty="0"/>
              <a:t>the service quality or standards of tourist guides;</a:t>
            </a:r>
          </a:p>
          <a:p>
            <a:pPr lvl="1"/>
            <a:r>
              <a:rPr lang="en-ZA" dirty="0"/>
              <a:t>the training of tourist guides;</a:t>
            </a:r>
          </a:p>
          <a:p>
            <a:pPr lvl="1"/>
            <a:r>
              <a:rPr lang="en-ZA" dirty="0"/>
              <a:t>the certification and accreditation of tourist guides; and</a:t>
            </a:r>
          </a:p>
          <a:p>
            <a:pPr lvl="1"/>
            <a:r>
              <a:rPr lang="en-ZA" dirty="0"/>
              <a:t>the registration and licensing of tourist guides</a:t>
            </a:r>
            <a:r>
              <a:rPr lang="en-ZA" dirty="0" smtClean="0"/>
              <a:t>.</a:t>
            </a:r>
            <a:endParaRPr lang="en-ZA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035792" y="510900"/>
            <a:ext cx="4455994" cy="706622"/>
          </a:xfrm>
          <a:prstGeom prst="rect">
            <a:avLst/>
          </a:prstGeom>
          <a:solidFill>
            <a:srgbClr val="FF0000"/>
          </a:solidFill>
          <a:ln w="19050" cmpd="sng">
            <a:solidFill>
              <a:srgbClr val="002F87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2F87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/>
              <a:t>Literature review</a:t>
            </a:r>
          </a:p>
        </p:txBody>
      </p:sp>
    </p:spTree>
    <p:extLst>
      <p:ext uri="{BB962C8B-B14F-4D97-AF65-F5344CB8AC3E}">
        <p14:creationId xmlns:p14="http://schemas.microsoft.com/office/powerpoint/2010/main" val="3921140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450074"/>
            <a:ext cx="8229600" cy="4907865"/>
          </a:xfrm>
        </p:spPr>
        <p:txBody>
          <a:bodyPr>
            <a:normAutofit/>
          </a:bodyPr>
          <a:lstStyle/>
          <a:p>
            <a:r>
              <a:rPr lang="en-US" sz="2400" dirty="0"/>
              <a:t>One pertinent study* has identified five very useful principles for developing a tourist guide certification </a:t>
            </a:r>
            <a:r>
              <a:rPr lang="en-US" sz="2400" dirty="0" err="1"/>
              <a:t>programme</a:t>
            </a:r>
            <a:r>
              <a:rPr lang="en-US" sz="2400" dirty="0"/>
              <a:t>: </a:t>
            </a:r>
            <a:endParaRPr lang="en-ZA" sz="2400" dirty="0"/>
          </a:p>
          <a:p>
            <a:pPr lvl="1"/>
            <a:r>
              <a:rPr lang="en-ZA" sz="2000" dirty="0"/>
              <a:t>c</a:t>
            </a:r>
            <a:r>
              <a:rPr lang="en-US" sz="2000" dirty="0" err="1"/>
              <a:t>onduct</a:t>
            </a:r>
            <a:r>
              <a:rPr lang="en-US" sz="2000" dirty="0"/>
              <a:t> research to determine the need and demand for a </a:t>
            </a:r>
            <a:r>
              <a:rPr lang="en-US" sz="2000" dirty="0" err="1"/>
              <a:t>programme</a:t>
            </a:r>
            <a:r>
              <a:rPr lang="en-US" sz="2000" dirty="0"/>
              <a:t>; </a:t>
            </a:r>
            <a:endParaRPr lang="en-ZA" sz="2000" dirty="0"/>
          </a:p>
          <a:p>
            <a:pPr lvl="1"/>
            <a:r>
              <a:rPr lang="en-US" sz="2000" dirty="0"/>
              <a:t>ensure representation and consultation with all key stakeholder groups; </a:t>
            </a:r>
            <a:endParaRPr lang="en-ZA" sz="2000" dirty="0"/>
          </a:p>
          <a:p>
            <a:pPr lvl="1"/>
            <a:r>
              <a:rPr lang="en-US" sz="2000" dirty="0"/>
              <a:t>develop clear </a:t>
            </a:r>
            <a:r>
              <a:rPr lang="en-US" sz="2000" dirty="0" err="1"/>
              <a:t>programme</a:t>
            </a:r>
            <a:r>
              <a:rPr lang="en-US" sz="2000" dirty="0"/>
              <a:t> aims, objectives and project documentation and establish </a:t>
            </a:r>
            <a:r>
              <a:rPr lang="en-US" sz="2000" dirty="0" err="1"/>
              <a:t>programme</a:t>
            </a:r>
            <a:r>
              <a:rPr lang="en-US" sz="2000" dirty="0"/>
              <a:t> ownership;</a:t>
            </a:r>
            <a:endParaRPr lang="en-ZA" sz="2000" dirty="0"/>
          </a:p>
          <a:p>
            <a:pPr lvl="1"/>
            <a:r>
              <a:rPr lang="en-US" sz="2000" dirty="0"/>
              <a:t>secure sufficient funding for </a:t>
            </a:r>
            <a:r>
              <a:rPr lang="en-US" sz="2000" dirty="0" err="1"/>
              <a:t>programme</a:t>
            </a:r>
            <a:r>
              <a:rPr lang="en-US" sz="2000" dirty="0"/>
              <a:t> development and implementation; and </a:t>
            </a:r>
            <a:endParaRPr lang="en-ZA" sz="2000" dirty="0"/>
          </a:p>
          <a:p>
            <a:pPr lvl="1"/>
            <a:r>
              <a:rPr lang="en-GB" sz="2000" dirty="0"/>
              <a:t>establish a realistic and flexible timeframe for programme development and implementation.</a:t>
            </a:r>
            <a:r>
              <a:rPr lang="en-GB" sz="2000" baseline="30000" dirty="0"/>
              <a:t> </a:t>
            </a:r>
          </a:p>
          <a:p>
            <a:pPr marL="457177" lvl="1" indent="0">
              <a:buNone/>
            </a:pPr>
            <a:endParaRPr lang="en-GB" sz="2000" baseline="300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400" dirty="0"/>
              <a:t>Black, R. and Ham, S. (2005). “Improving the Quality of Tour Guiding: Towards a Model for </a:t>
            </a:r>
          </a:p>
          <a:p>
            <a:pPr marL="457177" lvl="1" indent="0">
              <a:buNone/>
            </a:pPr>
            <a:r>
              <a:rPr lang="en-GB" sz="1400" dirty="0"/>
              <a:t>      Tour Guide Certification”, in  </a:t>
            </a:r>
            <a:r>
              <a:rPr lang="en-GB" sz="1400" i="1" dirty="0"/>
              <a:t>Journal of Ecotourism, 4</a:t>
            </a:r>
            <a:r>
              <a:rPr lang="en-GB" sz="1400" dirty="0"/>
              <a:t> (3), pp.  178-195. </a:t>
            </a:r>
          </a:p>
          <a:p>
            <a:pPr marL="457177" lvl="1" indent="0">
              <a:buNone/>
            </a:pPr>
            <a:endParaRPr lang="en-US" sz="20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090384" y="510900"/>
            <a:ext cx="4442344" cy="706622"/>
          </a:xfrm>
          <a:prstGeom prst="rect">
            <a:avLst/>
          </a:prstGeom>
          <a:solidFill>
            <a:srgbClr val="FF0000"/>
          </a:solidFill>
          <a:ln w="19050" cmpd="sng">
            <a:solidFill>
              <a:srgbClr val="002F87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2F87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/>
              <a:t>Literature review</a:t>
            </a:r>
          </a:p>
        </p:txBody>
      </p:sp>
    </p:spTree>
    <p:extLst>
      <p:ext uri="{BB962C8B-B14F-4D97-AF65-F5344CB8AC3E}">
        <p14:creationId xmlns:p14="http://schemas.microsoft.com/office/powerpoint/2010/main" val="458623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3"/>
            <a:ext cx="8229600" cy="5095459"/>
          </a:xfrm>
        </p:spPr>
        <p:txBody>
          <a:bodyPr>
            <a:normAutofit/>
          </a:bodyPr>
          <a:lstStyle/>
          <a:p>
            <a:r>
              <a:rPr lang="en-US" dirty="0" smtClean="0"/>
              <a:t>Research methods consisted of:</a:t>
            </a:r>
          </a:p>
          <a:p>
            <a:pPr lvl="1"/>
            <a:r>
              <a:rPr lang="en-US" dirty="0" smtClean="0"/>
              <a:t>Secondary literature survey</a:t>
            </a:r>
          </a:p>
          <a:p>
            <a:pPr lvl="1"/>
            <a:r>
              <a:rPr lang="en-US" dirty="0" smtClean="0"/>
              <a:t>Data collection: questionnaires, surveys and interviews</a:t>
            </a:r>
            <a:endParaRPr lang="en-US" dirty="0"/>
          </a:p>
          <a:p>
            <a:r>
              <a:rPr lang="en-US" dirty="0" smtClean="0"/>
              <a:t>Data analysis mainly consisted of </a:t>
            </a:r>
            <a:r>
              <a:rPr lang="en-GB" dirty="0" smtClean="0"/>
              <a:t>assessment of international best practice </a:t>
            </a:r>
            <a:r>
              <a:rPr lang="en-GB" dirty="0"/>
              <a:t>for </a:t>
            </a:r>
            <a:r>
              <a:rPr lang="en-GB" dirty="0" smtClean="0"/>
              <a:t>its applicability </a:t>
            </a:r>
            <a:r>
              <a:rPr lang="en-GB" dirty="0"/>
              <a:t>and relevance to the </a:t>
            </a:r>
            <a:r>
              <a:rPr lang="en-GB" dirty="0" smtClean="0"/>
              <a:t>southern </a:t>
            </a:r>
            <a:r>
              <a:rPr lang="en-GB" dirty="0"/>
              <a:t>African context</a:t>
            </a:r>
            <a:r>
              <a:rPr lang="en-ZA" dirty="0"/>
              <a:t> </a:t>
            </a:r>
            <a:endParaRPr lang="en-ZA" dirty="0" smtClean="0"/>
          </a:p>
          <a:p>
            <a:r>
              <a:rPr lang="en-ZA" dirty="0" smtClean="0"/>
              <a:t>Ethical aspects – Letter of Informed Consent</a:t>
            </a:r>
            <a:endParaRPr lang="en-US" dirty="0" smtClean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981200" y="510900"/>
            <a:ext cx="6216556" cy="706622"/>
          </a:xfrm>
          <a:prstGeom prst="rect">
            <a:avLst/>
          </a:prstGeom>
          <a:solidFill>
            <a:srgbClr val="FF0000"/>
          </a:solidFill>
          <a:ln w="19050" cmpd="sng">
            <a:solidFill>
              <a:srgbClr val="002F87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2F87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/>
              <a:t>Research methodology</a:t>
            </a:r>
          </a:p>
        </p:txBody>
      </p:sp>
    </p:spTree>
    <p:extLst>
      <p:ext uri="{BB962C8B-B14F-4D97-AF65-F5344CB8AC3E}">
        <p14:creationId xmlns:p14="http://schemas.microsoft.com/office/powerpoint/2010/main" val="465461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Seminar Document" ma:contentTypeID="0x0101002FB3B7F63E47E640ADD96B9B438D7913003928CA5547492A41A587E79780AF418F" ma:contentTypeVersion="14" ma:contentTypeDescription="" ma:contentTypeScope="" ma:versionID="60d2dfcd094e1c44a75ace846861481d">
  <xsd:schema xmlns:xsd="http://www.w3.org/2001/XMLSchema" xmlns:xs="http://www.w3.org/2001/XMLSchema" xmlns:p="http://schemas.microsoft.com/office/2006/metadata/properties" xmlns:ns2="c209e311-10e2-42ba-a66c-0984c872cd2d" xmlns:ns3="a58690a8-feff-4c4c-90ef-0207983e17a2" xmlns:ns4="ea5c4563-6859-4613-bb7d-01bad11ac3bb" targetNamespace="http://schemas.microsoft.com/office/2006/metadata/properties" ma:root="true" ma:fieldsID="0c7c8f6cf16b3906eefcd9130142638b" ns2:_="" ns3:_="" ns4:_="">
    <xsd:import namespace="c209e311-10e2-42ba-a66c-0984c872cd2d"/>
    <xsd:import namespace="a58690a8-feff-4c4c-90ef-0207983e17a2"/>
    <xsd:import namespace="ea5c4563-6859-4613-bb7d-01bad11ac3bb"/>
    <xsd:element name="properties">
      <xsd:complexType>
        <xsd:sequence>
          <xsd:element name="documentManagement">
            <xsd:complexType>
              <xsd:all>
                <xsd:element ref="ns2:Authors" minOccurs="0"/>
                <xsd:element ref="ns2:Year" minOccurs="0"/>
                <xsd:element ref="ns3:SeminarDocType" minOccurs="0"/>
                <xsd:element ref="ns2:Institution" minOccurs="0"/>
                <xsd:element ref="ns3:Institution2" minOccurs="0"/>
                <xsd:element ref="ns3:Related_x0020_1" minOccurs="0"/>
                <xsd:element ref="ns4:RelatedType1" minOccurs="0"/>
                <xsd:element ref="ns3:Related2" minOccurs="0"/>
                <xsd:element ref="ns4:RelatedType2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09e311-10e2-42ba-a66c-0984c872cd2d" elementFormDefault="qualified">
    <xsd:import namespace="http://schemas.microsoft.com/office/2006/documentManagement/types"/>
    <xsd:import namespace="http://schemas.microsoft.com/office/infopath/2007/PartnerControls"/>
    <xsd:element name="Authors" ma:index="2" nillable="true" ma:displayName="Authors" ma:description="One author per line." ma:internalName="Authors">
      <xsd:simpleType>
        <xsd:restriction base="dms:Note"/>
      </xsd:simpleType>
    </xsd:element>
    <xsd:element name="Year" ma:index="3" nillable="true" ma:displayName="Year" ma:internalName="Year">
      <xsd:simpleType>
        <xsd:restriction base="dms:Number">
          <xsd:maxInclusive value="2100"/>
          <xsd:minInclusive value="1900"/>
        </xsd:restriction>
      </xsd:simpleType>
    </xsd:element>
    <xsd:element name="Institution" ma:index="5" nillable="true" ma:displayName="Institution" ma:internalName="Institution">
      <xsd:simpleType>
        <xsd:restriction base="dms:Text">
          <xsd:maxLength value="255"/>
        </xsd:restriction>
      </xsd:simpleType>
    </xsd:element>
    <xsd:element name="_dlc_DocId" ma:index="17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8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9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8690a8-feff-4c4c-90ef-0207983e17a2" elementFormDefault="qualified">
    <xsd:import namespace="http://schemas.microsoft.com/office/2006/documentManagement/types"/>
    <xsd:import namespace="http://schemas.microsoft.com/office/infopath/2007/PartnerControls"/>
    <xsd:element name="SeminarDocType" ma:index="4" nillable="true" ma:displayName="Seminar Document Type" ma:internalName="SeminarDocType">
      <xsd:simpleType>
        <xsd:restriction base="dms:Choice">
          <xsd:enumeration value="Conference / Workshop Presentation"/>
          <xsd:enumeration value="Poster Exhibition"/>
          <xsd:enumeration value="Seminar Booklet"/>
          <xsd:enumeration value="Seminar Presentation"/>
        </xsd:restriction>
      </xsd:simpleType>
    </xsd:element>
    <xsd:element name="Institution2" ma:index="6" nillable="true" ma:displayName="Institution2" ma:internalName="Institution2">
      <xsd:simpleType>
        <xsd:restriction base="dms:Text">
          <xsd:maxLength value="255"/>
        </xsd:restriction>
      </xsd:simpleType>
    </xsd:element>
    <xsd:element name="Related_x0020_1" ma:index="7" nillable="true" ma:displayName="Related 1" ma:format="Hyperlink" ma:internalName="Related_x0020_1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Related2" ma:index="9" nillable="true" ma:displayName="Related 2" ma:format="Hyperlink" ma:internalName="Related2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5c4563-6859-4613-bb7d-01bad11ac3bb" elementFormDefault="qualified">
    <xsd:import namespace="http://schemas.microsoft.com/office/2006/documentManagement/types"/>
    <xsd:import namespace="http://schemas.microsoft.com/office/infopath/2007/PartnerControls"/>
    <xsd:element name="RelatedType1" ma:index="8" nillable="true" ma:displayName="Related Type 1" ma:format="Dropdown" ma:internalName="RelatedType1">
      <xsd:simpleType>
        <xsd:restriction base="dms:Choice">
          <xsd:enumeration value="Dissertation"/>
          <xsd:enumeration value="Journal Article"/>
          <xsd:enumeration value="Poster Exhibition"/>
          <xsd:enumeration value="Presentation"/>
          <xsd:enumeration value="Research Report"/>
          <xsd:enumeration value="Model / Framework"/>
          <xsd:enumeration value="Theses"/>
        </xsd:restriction>
      </xsd:simpleType>
    </xsd:element>
    <xsd:element name="RelatedType2" ma:index="10" nillable="true" ma:displayName="Related Type 2" ma:format="Dropdown" ma:internalName="RelatedType2">
      <xsd:simpleType>
        <xsd:restriction base="dms:Choice">
          <xsd:enumeration value="Dissertation"/>
          <xsd:enumeration value="Journal Article"/>
          <xsd:enumeration value="Poster Exhibition"/>
          <xsd:enumeration value="Presentation"/>
          <xsd:enumeration value="Research Report"/>
          <xsd:enumeration value="Model / Framework"/>
          <xsd:enumeration value="Theses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1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c209e311-10e2-42ba-a66c-0984c872cd2d">N4FUYHAX2DSF-2092969366-47</_dlc_DocId>
    <_dlc_DocIdUrl xmlns="c209e311-10e2-42ba-a66c-0984c872cd2d">
      <Url>https://tkp.tourism.gov.za/ResearchRepo/_layouts/15/DocIdRedir.aspx?ID=N4FUYHAX2DSF-2092969366-47</Url>
      <Description>N4FUYHAX2DSF-2092969366-47</Description>
    </_dlc_DocIdUrl>
    <Related_x0020_1 xmlns="a58690a8-feff-4c4c-90ef-0207983e17a2">
      <Url>https://tkp.tourism.gov.za/ResearchRepo/Shared%20Documents/UP%20Final%20Tourist%20Guiding%20Cross%20report.pdf?csf=1&amp;e=HXE61W</Url>
      <Description>https://tkp.tourism.gov.za/ResearchRepo/Shared%20Documents/UP%20Final%20Tourist%20Guiding%20Cross%20report.pdf?csf=1&amp;e=HXE61W</Description>
    </Related_x0020_1>
    <Authors xmlns="c209e311-10e2-42ba-a66c-0984c872cd2d">University of Pretoria</Authors>
    <Institution2 xmlns="a58690a8-feff-4c4c-90ef-0207983e17a2" xsi:nil="true"/>
    <SeminarDocType xmlns="a58690a8-feff-4c4c-90ef-0207983e17a2">Seminar Presentation</SeminarDocType>
    <Year xmlns="c209e311-10e2-42ba-a66c-0984c872cd2d">2016</Year>
    <Institution xmlns="c209e311-10e2-42ba-a66c-0984c872cd2d">University of Pretoria</Institution>
    <Related2 xmlns="a58690a8-feff-4c4c-90ef-0207983e17a2">
      <Url>https://tkp.tourism.gov.za/ResearchRepo/Shared%20Documents/2015-16_UP%20Final%20Phase%20cross%20border%20IV%20Report.pdf?csf=1&amp;e=lEbUKl</Url>
      <Description>https://tkp.tourism.gov.za/ResearchRepo/Shared%20Documents/2015-16_UP%20Final%20Phase%20cross%20border%20IV%20Report.pdf?csf=1&amp;e=lEbUKl</Description>
    </Related2>
    <RelatedType2 xmlns="ea5c4563-6859-4613-bb7d-01bad11ac3bb">Research Report</RelatedType2>
    <RelatedType1 xmlns="ea5c4563-6859-4613-bb7d-01bad11ac3bb">Research Report</RelatedType1>
  </documentManagement>
</p:properties>
</file>

<file path=customXml/itemProps1.xml><?xml version="1.0" encoding="utf-8"?>
<ds:datastoreItem xmlns:ds="http://schemas.openxmlformats.org/officeDocument/2006/customXml" ds:itemID="{4401EA31-D349-4B51-9C08-C86A04BAC8E5}"/>
</file>

<file path=customXml/itemProps2.xml><?xml version="1.0" encoding="utf-8"?>
<ds:datastoreItem xmlns:ds="http://schemas.openxmlformats.org/officeDocument/2006/customXml" ds:itemID="{3CF97EE1-C0F8-424C-A5E2-72034FA780E3}"/>
</file>

<file path=customXml/itemProps3.xml><?xml version="1.0" encoding="utf-8"?>
<ds:datastoreItem xmlns:ds="http://schemas.openxmlformats.org/officeDocument/2006/customXml" ds:itemID="{38CEF50A-6210-49F6-A0E0-D2CDB83AE3A6}"/>
</file>

<file path=customXml/itemProps4.xml><?xml version="1.0" encoding="utf-8"?>
<ds:datastoreItem xmlns:ds="http://schemas.openxmlformats.org/officeDocument/2006/customXml" ds:itemID="{9286591D-D592-4C30-BEAF-A9038155F06D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1314</Words>
  <Application>Microsoft Office PowerPoint</Application>
  <PresentationFormat>Widescreen</PresentationFormat>
  <Paragraphs>289</Paragraphs>
  <Slides>29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ＭＳ Ｐゴシック</vt:lpstr>
      <vt:lpstr>Arial</vt:lpstr>
      <vt:lpstr>Arial Black</vt:lpstr>
      <vt:lpstr>Calibri</vt:lpstr>
      <vt:lpstr>Calibri Light</vt:lpstr>
      <vt:lpstr>Cambria</vt:lpstr>
      <vt:lpstr>Informal Roman</vt:lpstr>
      <vt:lpstr>MS Mincho</vt:lpstr>
      <vt:lpstr>Times New Roman</vt:lpstr>
      <vt:lpstr>Wingdings</vt:lpstr>
      <vt:lpstr>Office Theme</vt:lpstr>
      <vt:lpstr>HARMONISED TOURIST GUIDING IN SOUTHERN AFRICA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Guidebook website  video 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Company>University of Pretoria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Harmonised Tourist Guiding in southern Africa</dc:title>
  <dc:creator>Prof. KL Harris</dc:creator>
  <cp:lastModifiedBy>Reviewer</cp:lastModifiedBy>
  <cp:revision>3</cp:revision>
  <dcterms:created xsi:type="dcterms:W3CDTF">2016-03-07T05:43:58Z</dcterms:created>
  <dcterms:modified xsi:type="dcterms:W3CDTF">2022-01-26T13:56:05Z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0x0101002FB3B7F63E47E640ADD96B9B438D7913003928CA5547492A41A587E79780AF418F</vt:lpwstr>
  </property>
  <property fmtid="{D5CDD505-2E9C-101B-9397-08002B2CF9AE}" pid="3" name="_dlc_DocIdItemGuid">
    <vt:lpwstr>f91054a2-28d3-40b4-882b-014550631a66</vt:lpwstr>
  </property>
</Properties>
</file>